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92" r:id="rId1"/>
    <p:sldMasterId id="2147483705" r:id="rId2"/>
    <p:sldMasterId id="2147483717" r:id="rId3"/>
  </p:sldMasterIdLst>
  <p:notesMasterIdLst>
    <p:notesMasterId r:id="rId38"/>
  </p:notesMasterIdLst>
  <p:handoutMasterIdLst>
    <p:handoutMasterId r:id="rId39"/>
  </p:handoutMasterIdLst>
  <p:sldIdLst>
    <p:sldId id="2347" r:id="rId4"/>
    <p:sldId id="2189" r:id="rId5"/>
    <p:sldId id="2272" r:id="rId6"/>
    <p:sldId id="2282" r:id="rId7"/>
    <p:sldId id="2348" r:id="rId8"/>
    <p:sldId id="2351" r:id="rId9"/>
    <p:sldId id="2350" r:id="rId10"/>
    <p:sldId id="2352" r:id="rId11"/>
    <p:sldId id="2353" r:id="rId12"/>
    <p:sldId id="2354" r:id="rId13"/>
    <p:sldId id="2355" r:id="rId14"/>
    <p:sldId id="2356" r:id="rId15"/>
    <p:sldId id="2357" r:id="rId16"/>
    <p:sldId id="2358" r:id="rId17"/>
    <p:sldId id="2359" r:id="rId18"/>
    <p:sldId id="2360" r:id="rId19"/>
    <p:sldId id="2361" r:id="rId20"/>
    <p:sldId id="2362" r:id="rId21"/>
    <p:sldId id="2363" r:id="rId22"/>
    <p:sldId id="2373" r:id="rId23"/>
    <p:sldId id="2374" r:id="rId24"/>
    <p:sldId id="2375" r:id="rId25"/>
    <p:sldId id="2377" r:id="rId26"/>
    <p:sldId id="2378" r:id="rId27"/>
    <p:sldId id="2379" r:id="rId28"/>
    <p:sldId id="2380" r:id="rId29"/>
    <p:sldId id="2381" r:id="rId30"/>
    <p:sldId id="2382" r:id="rId31"/>
    <p:sldId id="2383" r:id="rId32"/>
    <p:sldId id="2384" r:id="rId33"/>
    <p:sldId id="2385" r:id="rId34"/>
    <p:sldId id="2388" r:id="rId35"/>
    <p:sldId id="2343" r:id="rId36"/>
    <p:sldId id="2345" r:id="rId37"/>
  </p:sldIdLst>
  <p:sldSz cx="9906000" cy="6858000" type="A4"/>
  <p:notesSz cx="9998075" cy="68659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9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sz="9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sz="9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sz="9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6">
          <p15:clr>
            <a:srgbClr val="A4A3A4"/>
          </p15:clr>
        </p15:guide>
        <p15:guide id="2" pos="29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CCFF"/>
    <a:srgbClr val="969696"/>
    <a:srgbClr val="808080"/>
    <a:srgbClr val="CCECFF"/>
    <a:srgbClr val="FFFF99"/>
    <a:srgbClr val="DDDD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74" autoAdjust="0"/>
  </p:normalViewPr>
  <p:slideViewPr>
    <p:cSldViewPr showGuides="1">
      <p:cViewPr varScale="1">
        <p:scale>
          <a:sx n="97" d="100"/>
          <a:sy n="97" d="100"/>
        </p:scale>
        <p:origin x="-1134" y="-84"/>
      </p:cViewPr>
      <p:guideLst>
        <p:guide orient="horz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howGuides="1">
      <p:cViewPr varScale="1">
        <p:scale>
          <a:sx n="106" d="100"/>
          <a:sy n="106" d="100"/>
        </p:scale>
        <p:origin x="-1818" y="-906"/>
      </p:cViewPr>
      <p:guideLst>
        <p:guide orient="horz" pos="2161"/>
        <p:guide pos="315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A09F6-6B35-4C3E-8534-2DA5CE29B40E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1F9A056-36DB-4078-9205-5DF4D72331BB}">
      <dgm:prSet phldrT="[텍스트]"/>
      <dgm:spPr>
        <a:xfrm>
          <a:off x="775610" y="0"/>
          <a:ext cx="1275786" cy="1091554"/>
        </a:xfrm>
        <a:noFill/>
        <a:ln>
          <a:noFill/>
        </a:ln>
        <a:effectLst/>
      </dgm:spPr>
      <dgm:t>
        <a:bodyPr/>
        <a:lstStyle/>
        <a:p>
          <a:pPr latinLnBrk="1"/>
          <a:r>
            <a:rPr lang="en-US" altLang="ko-K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/>
              <a:cs typeface="+mn-cs"/>
            </a:rPr>
            <a:t>99 </a:t>
          </a:r>
          <a:r>
            <a:rPr lang="en-US" altLang="ko-K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/>
              <a:cs typeface="+mn-cs"/>
            </a:rPr>
            <a:t>%</a:t>
          </a:r>
          <a:endParaRPr lang="ko-KR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/>
            <a:cs typeface="+mn-cs"/>
          </a:endParaRPr>
        </a:p>
      </dgm:t>
    </dgm:pt>
    <dgm:pt modelId="{CA908927-F3A3-4A81-8DC8-01902A4DBD45}" type="parTrans" cxnId="{521B52D4-6853-4427-A072-816AD53E1CAB}">
      <dgm:prSet/>
      <dgm:spPr/>
      <dgm:t>
        <a:bodyPr/>
        <a:lstStyle/>
        <a:p>
          <a:pPr latinLnBrk="1"/>
          <a:endParaRPr lang="ko-KR" altLang="en-US"/>
        </a:p>
      </dgm:t>
    </dgm:pt>
    <dgm:pt modelId="{2E29C9EF-499F-4C2A-84AE-AAFF0829D222}" type="sibTrans" cxnId="{521B52D4-6853-4427-A072-816AD53E1CAB}">
      <dgm:prSet/>
      <dgm:spPr/>
      <dgm:t>
        <a:bodyPr/>
        <a:lstStyle/>
        <a:p>
          <a:pPr latinLnBrk="1"/>
          <a:endParaRPr lang="ko-KR" altLang="en-US"/>
        </a:p>
      </dgm:t>
    </dgm:pt>
    <dgm:pt modelId="{9974CACF-27E8-4F15-BC6A-1E55DA7E62A5}">
      <dgm:prSet phldrT="[텍스트]"/>
      <dgm:spPr>
        <a:xfrm>
          <a:off x="1001151" y="1182517"/>
          <a:ext cx="1275786" cy="1091554"/>
        </a:xfrm>
        <a:noFill/>
        <a:ln>
          <a:noFill/>
        </a:ln>
        <a:effectLst/>
      </dgm:spPr>
      <dgm:t>
        <a:bodyPr/>
        <a:lstStyle/>
        <a:p>
          <a:pPr latinLnBrk="1"/>
          <a:r>
            <a:rPr lang="en-US" altLang="ko-K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/>
              <a:cs typeface="+mn-cs"/>
            </a:rPr>
            <a:t>89 </a:t>
          </a:r>
          <a:r>
            <a:rPr lang="en-US" altLang="ko-K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/>
              <a:cs typeface="+mn-cs"/>
            </a:rPr>
            <a:t>%</a:t>
          </a:r>
          <a:endParaRPr lang="ko-KR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/>
            <a:cs typeface="+mn-cs"/>
          </a:endParaRPr>
        </a:p>
      </dgm:t>
    </dgm:pt>
    <dgm:pt modelId="{926B6949-51AE-4A31-980A-AEDE331FC30D}" type="parTrans" cxnId="{EA15ABE8-DA5F-4C97-BF0E-30523F806C30}">
      <dgm:prSet/>
      <dgm:spPr/>
      <dgm:t>
        <a:bodyPr/>
        <a:lstStyle/>
        <a:p>
          <a:pPr latinLnBrk="1"/>
          <a:endParaRPr lang="ko-KR" altLang="en-US"/>
        </a:p>
      </dgm:t>
    </dgm:pt>
    <dgm:pt modelId="{9CFE6DFC-4BA9-4ECD-A4BB-BA3ECEF9CA04}" type="sibTrans" cxnId="{EA15ABE8-DA5F-4C97-BF0E-30523F806C30}">
      <dgm:prSet/>
      <dgm:spPr/>
      <dgm:t>
        <a:bodyPr/>
        <a:lstStyle/>
        <a:p>
          <a:pPr latinLnBrk="1"/>
          <a:endParaRPr lang="ko-KR" altLang="en-US"/>
        </a:p>
      </dgm:t>
    </dgm:pt>
    <dgm:pt modelId="{88C0ACB0-E772-464B-9323-E45AE530F1C0}" type="pres">
      <dgm:prSet presAssocID="{45FA09F6-6B35-4C3E-8534-2DA5CE29B40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6486C5-F07F-4342-858F-2CC3AB127AAB}" type="pres">
      <dgm:prSet presAssocID="{31F9A056-36DB-4078-9205-5DF4D72331BB}" presName="upArrow" presStyleLbl="node1" presStyleIdx="0" presStyleCnt="2"/>
      <dgm:spPr>
        <a:xfrm>
          <a:off x="1253" y="0"/>
          <a:ext cx="751803" cy="1091554"/>
        </a:xfrm>
        <a:prstGeom prst="upArrow">
          <a:avLst/>
        </a:prstGeom>
        <a:solidFill>
          <a:srgbClr val="00B050"/>
        </a:solidFill>
        <a:ln w="285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F20757CE-65B1-4D07-8620-36700CA23835}" type="pres">
      <dgm:prSet presAssocID="{31F9A056-36DB-4078-9205-5DF4D72331BB}" presName="upArrowText" presStyleLbl="revTx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A024F7FE-A346-4A76-8F30-A0B3BD9251EE}" type="pres">
      <dgm:prSet presAssocID="{9974CACF-27E8-4F15-BC6A-1E55DA7E62A5}" presName="downArrow" presStyleLbl="node1" presStyleIdx="1" presStyleCnt="2"/>
      <dgm:spPr>
        <a:xfrm>
          <a:off x="226793" y="1182517"/>
          <a:ext cx="751803" cy="1091554"/>
        </a:xfrm>
        <a:prstGeom prst="downArrow">
          <a:avLst/>
        </a:prstGeom>
        <a:solidFill>
          <a:srgbClr val="FF0000"/>
        </a:solidFill>
        <a:ln w="285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latinLnBrk="1"/>
          <a:endParaRPr lang="ko-KR" altLang="en-US"/>
        </a:p>
      </dgm:t>
    </dgm:pt>
    <dgm:pt modelId="{C34136A8-C3DF-4CC8-9757-666621766284}" type="pres">
      <dgm:prSet presAssocID="{9974CACF-27E8-4F15-BC6A-1E55DA7E62A5}" presName="downArrowText" presStyleLbl="revTx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013B5BE7-A735-4B46-A5B2-6350BDB406D2}" type="presOf" srcId="{45FA09F6-6B35-4C3E-8534-2DA5CE29B40E}" destId="{88C0ACB0-E772-464B-9323-E45AE530F1C0}" srcOrd="0" destOrd="0" presId="urn:microsoft.com/office/officeart/2005/8/layout/arrow4"/>
    <dgm:cxn modelId="{EA15ABE8-DA5F-4C97-BF0E-30523F806C30}" srcId="{45FA09F6-6B35-4C3E-8534-2DA5CE29B40E}" destId="{9974CACF-27E8-4F15-BC6A-1E55DA7E62A5}" srcOrd="1" destOrd="0" parTransId="{926B6949-51AE-4A31-980A-AEDE331FC30D}" sibTransId="{9CFE6DFC-4BA9-4ECD-A4BB-BA3ECEF9CA04}"/>
    <dgm:cxn modelId="{84B26680-F413-4189-A2A0-26A29E78B29E}" type="presOf" srcId="{9974CACF-27E8-4F15-BC6A-1E55DA7E62A5}" destId="{C34136A8-C3DF-4CC8-9757-666621766284}" srcOrd="0" destOrd="0" presId="urn:microsoft.com/office/officeart/2005/8/layout/arrow4"/>
    <dgm:cxn modelId="{D9B28305-58BD-4016-85CC-446004398596}" type="presOf" srcId="{31F9A056-36DB-4078-9205-5DF4D72331BB}" destId="{F20757CE-65B1-4D07-8620-36700CA23835}" srcOrd="0" destOrd="0" presId="urn:microsoft.com/office/officeart/2005/8/layout/arrow4"/>
    <dgm:cxn modelId="{521B52D4-6853-4427-A072-816AD53E1CAB}" srcId="{45FA09F6-6B35-4C3E-8534-2DA5CE29B40E}" destId="{31F9A056-36DB-4078-9205-5DF4D72331BB}" srcOrd="0" destOrd="0" parTransId="{CA908927-F3A3-4A81-8DC8-01902A4DBD45}" sibTransId="{2E29C9EF-499F-4C2A-84AE-AAFF0829D222}"/>
    <dgm:cxn modelId="{AF1BBC51-3263-46EF-91A3-E2AF1D8F48A4}" type="presParOf" srcId="{88C0ACB0-E772-464B-9323-E45AE530F1C0}" destId="{026486C5-F07F-4342-858F-2CC3AB127AAB}" srcOrd="0" destOrd="0" presId="urn:microsoft.com/office/officeart/2005/8/layout/arrow4"/>
    <dgm:cxn modelId="{FC0B2DDD-D1D9-458E-AE34-F2B419DCD935}" type="presParOf" srcId="{88C0ACB0-E772-464B-9323-E45AE530F1C0}" destId="{F20757CE-65B1-4D07-8620-36700CA23835}" srcOrd="1" destOrd="0" presId="urn:microsoft.com/office/officeart/2005/8/layout/arrow4"/>
    <dgm:cxn modelId="{BE25A4F8-9189-4817-95BD-F7C80B91DC19}" type="presParOf" srcId="{88C0ACB0-E772-464B-9323-E45AE530F1C0}" destId="{A024F7FE-A346-4A76-8F30-A0B3BD9251EE}" srcOrd="2" destOrd="0" presId="urn:microsoft.com/office/officeart/2005/8/layout/arrow4"/>
    <dgm:cxn modelId="{DC09A934-CFBB-4912-B5C7-067E9477A0AA}" type="presParOf" srcId="{88C0ACB0-E772-464B-9323-E45AE530F1C0}" destId="{C34136A8-C3DF-4CC8-9757-66662176628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486C5-F07F-4342-858F-2CC3AB127AAB}">
      <dsp:nvSpPr>
        <dsp:cNvPr id="0" name=""/>
        <dsp:cNvSpPr/>
      </dsp:nvSpPr>
      <dsp:spPr>
        <a:xfrm>
          <a:off x="1357" y="0"/>
          <a:ext cx="814453" cy="1091554"/>
        </a:xfrm>
        <a:prstGeom prst="upArrow">
          <a:avLst/>
        </a:prstGeom>
        <a:solidFill>
          <a:srgbClr val="00B050"/>
        </a:solidFill>
        <a:ln w="285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757CE-65B1-4D07-8620-36700CA23835}">
      <dsp:nvSpPr>
        <dsp:cNvPr id="0" name=""/>
        <dsp:cNvSpPr/>
      </dsp:nvSpPr>
      <dsp:spPr>
        <a:xfrm>
          <a:off x="840244" y="0"/>
          <a:ext cx="1382102" cy="1091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0" rIns="220472" bIns="220472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/>
              <a:cs typeface="+mn-cs"/>
            </a:rPr>
            <a:t>99 </a:t>
          </a:r>
          <a:r>
            <a:rPr lang="en-US" altLang="ko-KR" sz="3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/>
              <a:cs typeface="+mn-cs"/>
            </a:rPr>
            <a:t>%</a:t>
          </a:r>
          <a:endParaRPr lang="ko-KR" altLang="en-US" sz="3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/>
            <a:cs typeface="+mn-cs"/>
          </a:endParaRPr>
        </a:p>
      </dsp:txBody>
      <dsp:txXfrm>
        <a:off x="840244" y="0"/>
        <a:ext cx="1382102" cy="1091554"/>
      </dsp:txXfrm>
    </dsp:sp>
    <dsp:sp modelId="{A024F7FE-A346-4A76-8F30-A0B3BD9251EE}">
      <dsp:nvSpPr>
        <dsp:cNvPr id="0" name=""/>
        <dsp:cNvSpPr/>
      </dsp:nvSpPr>
      <dsp:spPr>
        <a:xfrm>
          <a:off x="245693" y="1182517"/>
          <a:ext cx="814453" cy="1091554"/>
        </a:xfrm>
        <a:prstGeom prst="downArrow">
          <a:avLst/>
        </a:prstGeom>
        <a:solidFill>
          <a:srgbClr val="FF0000"/>
        </a:solidFill>
        <a:ln w="285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136A8-C3DF-4CC8-9757-666621766284}">
      <dsp:nvSpPr>
        <dsp:cNvPr id="0" name=""/>
        <dsp:cNvSpPr/>
      </dsp:nvSpPr>
      <dsp:spPr>
        <a:xfrm>
          <a:off x="1084580" y="1182517"/>
          <a:ext cx="1382102" cy="1091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0" rIns="220472" bIns="220472" numCol="1" spcCol="1270" anchor="ctr" anchorCtr="0">
          <a:noAutofit/>
        </a:bodyPr>
        <a:lstStyle/>
        <a:p>
          <a:pPr lvl="0" algn="l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/>
              <a:cs typeface="+mn-cs"/>
            </a:rPr>
            <a:t>89 </a:t>
          </a:r>
          <a:r>
            <a:rPr lang="en-US" altLang="ko-KR" sz="3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맑은 고딕"/>
              <a:cs typeface="+mn-cs"/>
            </a:rPr>
            <a:t>%</a:t>
          </a:r>
          <a:endParaRPr lang="ko-KR" altLang="en-US" sz="3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맑은 고딕"/>
            <a:cs typeface="+mn-cs"/>
          </a:endParaRPr>
        </a:p>
      </dsp:txBody>
      <dsp:txXfrm>
        <a:off x="1084580" y="1182517"/>
        <a:ext cx="1382102" cy="109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71795" cy="33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3" tIns="45693" rIns="91383" bIns="45693" numCol="1" anchor="ctr" anchorCtr="0" compatLnSpc="1">
            <a:prstTxWarp prst="textNoShape">
              <a:avLst/>
            </a:prstTxWarp>
          </a:bodyPr>
          <a:lstStyle>
            <a:lvl1pPr algn="l" defTabSz="922338">
              <a:defRPr sz="1800" b="1" smtClean="0">
                <a:latin typeface="Arial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ko-KR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8932" y="0"/>
            <a:ext cx="4375232" cy="33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3" tIns="45693" rIns="91383" bIns="45693" numCol="1" anchor="ctr" anchorCtr="0" compatLnSpc="1">
            <a:prstTxWarp prst="textNoShape">
              <a:avLst/>
            </a:prstTxWarp>
          </a:bodyPr>
          <a:lstStyle>
            <a:lvl1pPr algn="r" defTabSz="922338">
              <a:defRPr sz="1800" b="1" smtClean="0">
                <a:latin typeface="Arial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ko-KR" altLang="zh-TW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1659"/>
            <a:ext cx="4371795" cy="33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3" tIns="45693" rIns="91383" bIns="45693" numCol="1" anchor="b" anchorCtr="0" compatLnSpc="1">
            <a:prstTxWarp prst="textNoShape">
              <a:avLst/>
            </a:prstTxWarp>
          </a:bodyPr>
          <a:lstStyle>
            <a:lvl1pPr algn="l" defTabSz="922338">
              <a:defRPr sz="1800" b="1" smtClean="0">
                <a:latin typeface="Arial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ko-KR" altLang="zh-TW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8932" y="6531659"/>
            <a:ext cx="4375232" cy="33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3" tIns="45693" rIns="91383" bIns="4569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800" b="1" smtClean="0">
                <a:latin typeface="Arial" charset="0"/>
                <a:ea typeface="PMingLiU" pitchFamily="18" charset="-120"/>
              </a:defRPr>
            </a:lvl1pPr>
          </a:lstStyle>
          <a:p>
            <a:pPr>
              <a:defRPr/>
            </a:pPr>
            <a:fld id="{3384D3F1-ECE7-4090-B549-06E60A7E38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3015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91239"/>
            <a:ext cx="4339144" cy="37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  <a:spAutoFit/>
          </a:bodyPr>
          <a:lstStyle>
            <a:lvl1pPr algn="l" defTabSz="922338">
              <a:defRPr sz="1800" smtClean="0">
                <a:latin typeface="Times New Roman" pitchFamily="18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ko-KR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8932" y="191239"/>
            <a:ext cx="4339143" cy="37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  <a:spAutoFit/>
          </a:bodyPr>
          <a:lstStyle>
            <a:lvl1pPr algn="r" defTabSz="922338">
              <a:defRPr sz="1800" smtClean="0">
                <a:latin typeface="Times New Roman" pitchFamily="18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ko-KR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54363" y="525463"/>
            <a:ext cx="3705225" cy="256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9788" y="-147186992"/>
            <a:ext cx="7358501" cy="123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03914"/>
            <a:ext cx="4339144" cy="37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  <a:spAutoFit/>
          </a:bodyPr>
          <a:lstStyle>
            <a:lvl1pPr algn="l" defTabSz="922338">
              <a:defRPr sz="1800" smtClean="0">
                <a:latin typeface="Times New Roman" pitchFamily="18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ko-KR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8932" y="6303914"/>
            <a:ext cx="4339143" cy="37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  <a:spAutoFit/>
          </a:bodyPr>
          <a:lstStyle>
            <a:lvl1pPr algn="r" defTabSz="922338">
              <a:defRPr sz="1800" smtClean="0">
                <a:latin typeface="Times New Roman" pitchFamily="18" charset="0"/>
                <a:ea typeface="PMingLiU" pitchFamily="18" charset="-120"/>
              </a:defRPr>
            </a:lvl1pPr>
          </a:lstStyle>
          <a:p>
            <a:pPr>
              <a:defRPr/>
            </a:pPr>
            <a:fld id="{D969103F-7F94-4E5B-8706-58D97C795E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451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103F-7F94-4E5B-8706-58D97C795EDC}" type="slidenum">
              <a:rPr lang="zh-TW" altLang="en-US" smtClean="0"/>
              <a:pPr>
                <a:defRPr/>
              </a:pPr>
              <a:t>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5168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5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54363" y="525463"/>
            <a:ext cx="3705225" cy="2566987"/>
          </a:xfrm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278453"/>
          </a:xfrm>
          <a:noFill/>
          <a:ln/>
        </p:spPr>
        <p:txBody>
          <a:bodyPr/>
          <a:lstStyle/>
          <a:p>
            <a:pPr eaLnBrk="1" hangingPunct="1"/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DF5A7-20EF-4D56-A2FF-3BC5373A286F}" type="slidenum">
              <a:rPr lang="zh-TW" altLang="en-US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427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7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5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99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5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52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20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54363" y="525463"/>
            <a:ext cx="3705225" cy="2566987"/>
          </a:xfrm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278453"/>
          </a:xfrm>
          <a:noFill/>
          <a:ln/>
        </p:spPr>
        <p:txBody>
          <a:bodyPr/>
          <a:lstStyle/>
          <a:p>
            <a:pPr eaLnBrk="1" hangingPunct="1"/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DF5A7-20EF-4D56-A2FF-3BC5373A286F}" type="slidenum">
              <a:rPr lang="zh-TW" altLang="en-US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754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9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54363" y="525463"/>
            <a:ext cx="3705225" cy="2566987"/>
          </a:xfrm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278453"/>
          </a:xfrm>
          <a:noFill/>
          <a:ln/>
        </p:spPr>
        <p:txBody>
          <a:bodyPr/>
          <a:lstStyle/>
          <a:p>
            <a:pPr eaLnBrk="1" hangingPunct="1"/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DF5A7-20EF-4D56-A2FF-3BC5373A286F}" type="slidenum">
              <a:rPr lang="zh-TW" altLang="en-US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4273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9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54363" y="525463"/>
            <a:ext cx="3705225" cy="2566987"/>
          </a:xfrm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278453"/>
          </a:xfrm>
          <a:noFill/>
          <a:ln/>
        </p:spPr>
        <p:txBody>
          <a:bodyPr/>
          <a:lstStyle/>
          <a:p>
            <a:pPr eaLnBrk="1" hangingPunct="1"/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DF5A7-20EF-4D56-A2FF-3BC5373A286F}" type="slidenum">
              <a:rPr lang="zh-TW" altLang="en-US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427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54363" y="525463"/>
            <a:ext cx="3705225" cy="2566987"/>
          </a:xfrm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278453"/>
          </a:xfrm>
          <a:noFill/>
          <a:ln/>
        </p:spPr>
        <p:txBody>
          <a:bodyPr/>
          <a:lstStyle/>
          <a:p>
            <a:pPr eaLnBrk="1" hangingPunct="1"/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DF5A7-20EF-4D56-A2FF-3BC5373A286F}" type="slidenum">
              <a:rPr lang="zh-TW" altLang="en-US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427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5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5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5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5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77863"/>
            <a:ext cx="489585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19788" y="-147186992"/>
            <a:ext cx="7358501" cy="518519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0F449-01AC-4698-ACFC-E59ECF4D502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370" y="1484313"/>
            <a:ext cx="8600678" cy="2025650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200" b="1">
                <a:solidFill>
                  <a:srgbClr val="0070C0"/>
                </a:solidFill>
                <a:latin typeface="Ebrima" panose="02000000000000000000" pitchFamily="2" charset="0"/>
                <a:ea typeface="본고딕 Medium" pitchFamily="34" charset="-127"/>
                <a:cs typeface="Ebrima" panose="02000000000000000000" pitchFamily="2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371" y="3602038"/>
            <a:ext cx="8600677" cy="16557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AB52-A01F-456B-A075-1C42C53D06F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581" y="6368655"/>
            <a:ext cx="350838" cy="365125"/>
          </a:xfrm>
        </p:spPr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212982" y="6551217"/>
            <a:ext cx="1255096" cy="196640"/>
          </a:xfrm>
          <a:prstGeom prst="rect">
            <a:avLst/>
          </a:prstGeom>
        </p:spPr>
        <p:txBody>
          <a:bodyPr vert="horz" lIns="78230" tIns="39115" rIns="78230" bIns="39115" rtlCol="0" anchor="t">
            <a:normAutofit/>
          </a:bodyPr>
          <a:lstStyle>
            <a:lvl1pPr marL="0" indent="0" algn="l" defTabSz="946052" rtl="0" eaLnBrk="1" latinLnBrk="1" hangingPunct="1">
              <a:spcBef>
                <a:spcPct val="20000"/>
              </a:spcBef>
              <a:spcAft>
                <a:spcPts val="620"/>
              </a:spcAft>
              <a:buFont typeface="Arial" pitchFamily="34" charset="0"/>
              <a:buNone/>
              <a:defRPr sz="2902" b="1" kern="1200" cap="none" spc="124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26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8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6052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19078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92104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65129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38155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11181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84207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600" dirty="0">
                <a:solidFill>
                  <a:srgbClr val="0070C0"/>
                </a:solidFill>
                <a:latin typeface="Segoe UI Semilight" panose="020B0402040204020203" pitchFamily="34" charset="0"/>
                <a:ea typeface="맑은 고딕" panose="020B0503020000020004" pitchFamily="50" charset="-127"/>
                <a:cs typeface="Segoe UI Semilight" panose="020B0402040204020203" pitchFamily="34" charset="0"/>
              </a:rPr>
              <a:t>www.exleetedge.com</a:t>
            </a: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" y="6382733"/>
            <a:ext cx="763588" cy="3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8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2B9A-C7ED-4AA0-BE2D-6E96F3FC34B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8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CF62-FA17-4443-BEF9-9EAEB006F98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7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BCB-D804-4886-9C0A-C2DBFF5FE6E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4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DF3-3E2F-4938-80DA-2F3B9C94533F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CD65-D56C-4EFC-A2D0-E95F656DC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56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DF3-3E2F-4938-80DA-2F3B9C94533F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CD65-D56C-4EFC-A2D0-E95F656DC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221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DF3-3E2F-4938-80DA-2F3B9C94533F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CD65-D56C-4EFC-A2D0-E95F656DC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99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DF3-3E2F-4938-80DA-2F3B9C94533F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CD65-D56C-4EFC-A2D0-E95F656DC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684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DF3-3E2F-4938-80DA-2F3B9C94533F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CD65-D56C-4EFC-A2D0-E95F656DC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6191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DF3-3E2F-4938-80DA-2F3B9C94533F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CD65-D56C-4EFC-A2D0-E95F656DC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445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DF3-3E2F-4938-80DA-2F3B9C94533F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CD65-D56C-4EFC-A2D0-E95F656DC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57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371" y="125129"/>
            <a:ext cx="8600677" cy="513561"/>
          </a:xfrm>
        </p:spPr>
        <p:txBody>
          <a:bodyPr>
            <a:noAutofit/>
          </a:bodyPr>
          <a:lstStyle>
            <a:lvl1pPr marL="0">
              <a:defRPr sz="2800" b="1">
                <a:latin typeface="Ebrima" panose="02000000000000000000" pitchFamily="2" charset="0"/>
                <a:ea typeface="본고딕 Medium" pitchFamily="34" charset="-127"/>
                <a:cs typeface="Ebrima" panose="02000000000000000000" pitchFamily="2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370" y="773706"/>
            <a:ext cx="8600679" cy="5319186"/>
          </a:xfrm>
        </p:spPr>
        <p:txBody>
          <a:bodyPr/>
          <a:lstStyle>
            <a:lvl1pPr marL="182880" indent="18288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ü"/>
              <a:defRPr sz="1600">
                <a:solidFill>
                  <a:schemeClr val="tx1"/>
                </a:solidFill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365760" indent="18288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-"/>
              <a:defRPr sz="14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720"/>
              </a:spcBef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3pPr>
            <a:lvl4pPr marL="1600200" indent="-2286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-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Light" pitchFamily="34" charset="-127"/>
                <a:cs typeface="Ebrima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720"/>
              </a:spcBef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ExtraLight" pitchFamily="34" charset="-127"/>
                <a:cs typeface="Ebrima" panose="02000000000000000000" pitchFamily="2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D51A-3427-45BF-A7E4-F8B9326C66E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DF3-3E2F-4938-80DA-2F3B9C94533F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CD65-D56C-4EFC-A2D0-E95F656DC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191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DF3-3E2F-4938-80DA-2F3B9C94533F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CD65-D56C-4EFC-A2D0-E95F656DC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85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DF3-3E2F-4938-80DA-2F3B9C94533F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CD65-D56C-4EFC-A2D0-E95F656DC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443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DF3-3E2F-4938-80DA-2F3B9C94533F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CD65-D56C-4EFC-A2D0-E95F656DC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140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370" y="1484313"/>
            <a:ext cx="8600678" cy="2025650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200" b="1">
                <a:solidFill>
                  <a:srgbClr val="0070C0"/>
                </a:solidFill>
                <a:latin typeface="Ebrima" panose="02000000000000000000" pitchFamily="2" charset="0"/>
                <a:ea typeface="본고딕 Medium" pitchFamily="34" charset="-127"/>
                <a:cs typeface="Ebrima" panose="02000000000000000000" pitchFamily="2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371" y="3602038"/>
            <a:ext cx="8600677" cy="16557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AB52-A01F-456B-A075-1C42C53D06F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581" y="6368655"/>
            <a:ext cx="350838" cy="365125"/>
          </a:xfrm>
        </p:spPr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212982" y="6551217"/>
            <a:ext cx="1255096" cy="196640"/>
          </a:xfrm>
          <a:prstGeom prst="rect">
            <a:avLst/>
          </a:prstGeom>
        </p:spPr>
        <p:txBody>
          <a:bodyPr vert="horz" lIns="78230" tIns="39115" rIns="78230" bIns="39115" rtlCol="0" anchor="t">
            <a:normAutofit/>
          </a:bodyPr>
          <a:lstStyle>
            <a:lvl1pPr marL="0" indent="0" algn="l" defTabSz="946052" rtl="0" eaLnBrk="1" latinLnBrk="1" hangingPunct="1">
              <a:spcBef>
                <a:spcPct val="20000"/>
              </a:spcBef>
              <a:spcAft>
                <a:spcPts val="620"/>
              </a:spcAft>
              <a:buFont typeface="Arial" pitchFamily="34" charset="0"/>
              <a:buNone/>
              <a:defRPr sz="2902" b="1" kern="1200" cap="none" spc="124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26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8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6052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19078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92104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65129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38155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11181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84207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600" dirty="0">
                <a:solidFill>
                  <a:srgbClr val="0070C0"/>
                </a:solidFill>
                <a:latin typeface="Segoe UI Semilight" panose="020B0402040204020203" pitchFamily="34" charset="0"/>
                <a:ea typeface="맑은 고딕" panose="020B0503020000020004" pitchFamily="50" charset="-127"/>
                <a:cs typeface="Segoe UI Semilight" panose="020B0402040204020203" pitchFamily="34" charset="0"/>
              </a:rPr>
              <a:t>www.exleetedge.com</a:t>
            </a: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" y="6382733"/>
            <a:ext cx="763588" cy="3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371" y="125129"/>
            <a:ext cx="8600677" cy="606393"/>
          </a:xfrm>
        </p:spPr>
        <p:txBody>
          <a:bodyPr>
            <a:noAutofit/>
          </a:bodyPr>
          <a:lstStyle>
            <a:lvl1pPr>
              <a:defRPr sz="2800" b="1">
                <a:latin typeface="Ebrima" panose="02000000000000000000" pitchFamily="2" charset="0"/>
                <a:ea typeface="본고딕 Medium" pitchFamily="34" charset="-127"/>
                <a:cs typeface="Ebrima" panose="02000000000000000000" pitchFamily="2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370" y="1007706"/>
            <a:ext cx="8600679" cy="5085185"/>
          </a:xfrm>
        </p:spPr>
        <p:txBody>
          <a:bodyPr/>
          <a:lstStyle>
            <a:lvl1pPr marL="411480" indent="-411480">
              <a:lnSpc>
                <a:spcPct val="150000"/>
              </a:lnSpc>
              <a:spcBef>
                <a:spcPts val="1500"/>
              </a:spcBef>
              <a:buFont typeface="Wingdings" panose="05000000000000000000" pitchFamily="2" charset="2"/>
              <a:buChar char="l"/>
              <a:defRPr sz="3200">
                <a:solidFill>
                  <a:srgbClr val="0070C0"/>
                </a:solidFill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822960" indent="-347472">
              <a:lnSpc>
                <a:spcPct val="150000"/>
              </a:lnSpc>
              <a:spcBef>
                <a:spcPts val="720"/>
              </a:spcBef>
              <a:buFont typeface="Arial" panose="020B0604020202020204" pitchFamily="34" charset="0"/>
              <a:buChar char="-"/>
              <a:defRPr sz="28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2pPr>
            <a:lvl3pPr>
              <a:lnSpc>
                <a:spcPct val="150000"/>
              </a:lnSpc>
              <a:spcBef>
                <a:spcPts val="720"/>
              </a:spcBef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3pPr>
            <a:lvl4pPr marL="1600200" indent="-228600">
              <a:lnSpc>
                <a:spcPct val="150000"/>
              </a:lnSpc>
              <a:spcBef>
                <a:spcPts val="720"/>
              </a:spcBef>
              <a:buFont typeface="Arial" panose="020B0604020202020204" pitchFamily="34" charset="0"/>
              <a:buChar char="-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Light" pitchFamily="34" charset="-127"/>
                <a:cs typeface="Ebrima" panose="02000000000000000000" pitchFamily="2" charset="0"/>
              </a:defRPr>
            </a:lvl4pPr>
            <a:lvl5pPr>
              <a:lnSpc>
                <a:spcPct val="150000"/>
              </a:lnSpc>
              <a:spcBef>
                <a:spcPts val="720"/>
              </a:spcBef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ExtraLight" pitchFamily="34" charset="-127"/>
                <a:cs typeface="Ebrima" panose="02000000000000000000" pitchFamily="2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D51A-3427-45BF-A7E4-F8B9326C66E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4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2단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371" y="125129"/>
            <a:ext cx="8600677" cy="606393"/>
          </a:xfrm>
        </p:spPr>
        <p:txBody>
          <a:bodyPr>
            <a:noAutofit/>
          </a:bodyPr>
          <a:lstStyle>
            <a:lvl1pPr>
              <a:defRPr sz="2800" b="1">
                <a:latin typeface="Ebrima" panose="02000000000000000000" pitchFamily="2" charset="0"/>
                <a:ea typeface="본고딕 Medium" pitchFamily="34" charset="-127"/>
                <a:cs typeface="Ebrima" panose="02000000000000000000" pitchFamily="2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0370" y="998376"/>
            <a:ext cx="4088806" cy="5094515"/>
          </a:xfrm>
        </p:spPr>
        <p:txBody>
          <a:bodyPr/>
          <a:lstStyle>
            <a:lvl1pPr marL="457200" indent="-457200">
              <a:lnSpc>
                <a:spcPct val="150000"/>
              </a:lnSpc>
              <a:spcBef>
                <a:spcPts val="720"/>
              </a:spcBef>
              <a:buClrTx/>
              <a:buFont typeface="Wingdings" panose="05000000000000000000" pitchFamily="2" charset="2"/>
              <a:buChar char="l"/>
              <a:defRPr sz="3200" baseline="0">
                <a:solidFill>
                  <a:srgbClr val="0070C0"/>
                </a:solidFill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822960" indent="-347472">
              <a:lnSpc>
                <a:spcPct val="150000"/>
              </a:lnSpc>
              <a:spcBef>
                <a:spcPts val="720"/>
              </a:spcBef>
              <a:buFont typeface="Ebrima" panose="02000000000000000000" pitchFamily="2" charset="0"/>
              <a:buChar char="-"/>
              <a:defRPr sz="28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2pPr>
            <a:lvl3pPr marL="1143000" indent="-228600">
              <a:lnSpc>
                <a:spcPct val="15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3pPr>
            <a:lvl4pPr marL="1600200" indent="-228600">
              <a:lnSpc>
                <a:spcPct val="150000"/>
              </a:lnSpc>
              <a:spcBef>
                <a:spcPts val="720"/>
              </a:spcBef>
              <a:buFont typeface="Ebrima" panose="02000000000000000000" pitchFamily="2" charset="0"/>
              <a:buChar char="-"/>
              <a:defRPr>
                <a:solidFill>
                  <a:srgbClr val="4B4B4B"/>
                </a:solidFill>
                <a:latin typeface="Ebrima" panose="02000000000000000000" pitchFamily="2" charset="0"/>
                <a:ea typeface="본고딕 Light" pitchFamily="34" charset="-127"/>
                <a:cs typeface="Ebrima" panose="02000000000000000000" pitchFamily="2" charset="0"/>
              </a:defRPr>
            </a:lvl4pPr>
            <a:lvl5pPr marL="2057400" indent="-228600">
              <a:lnSpc>
                <a:spcPct val="15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>
                <a:solidFill>
                  <a:srgbClr val="4B4B4B"/>
                </a:solidFill>
                <a:latin typeface="Ebrima" panose="02000000000000000000" pitchFamily="2" charset="0"/>
                <a:ea typeface="본고딕 ExtraLight" pitchFamily="34" charset="-127"/>
                <a:cs typeface="Ebrima" panose="02000000000000000000" pitchFamily="2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4E5-20A5-4D5B-9C32-6584C531FD5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252242" y="998375"/>
            <a:ext cx="4088806" cy="5094516"/>
          </a:xfrm>
        </p:spPr>
        <p:txBody>
          <a:bodyPr/>
          <a:lstStyle>
            <a:lvl1pPr marL="360000" indent="-360000">
              <a:lnSpc>
                <a:spcPct val="150000"/>
              </a:lnSpc>
              <a:spcBef>
                <a:spcPts val="720"/>
              </a:spcBef>
              <a:buClrTx/>
              <a:buFont typeface="Wingdings" panose="05000000000000000000" pitchFamily="2" charset="2"/>
              <a:buChar char="l"/>
              <a:defRPr sz="3200">
                <a:solidFill>
                  <a:srgbClr val="0070C0"/>
                </a:solidFill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822960" indent="-347472">
              <a:lnSpc>
                <a:spcPct val="150000"/>
              </a:lnSpc>
              <a:spcBef>
                <a:spcPts val="720"/>
              </a:spcBef>
              <a:buFont typeface="Ebrima" panose="02000000000000000000" pitchFamily="2" charset="0"/>
              <a:buChar char="-"/>
              <a:defRPr sz="28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2pPr>
            <a:lvl3pPr marL="1257300" indent="-342900">
              <a:lnSpc>
                <a:spcPct val="15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3pPr>
            <a:lvl4pPr marL="1600200" indent="-228600">
              <a:lnSpc>
                <a:spcPct val="150000"/>
              </a:lnSpc>
              <a:spcBef>
                <a:spcPts val="720"/>
              </a:spcBef>
              <a:buFont typeface="Ebrima" panose="02000000000000000000" pitchFamily="2" charset="0"/>
              <a:buChar char="-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Light" pitchFamily="34" charset="-127"/>
                <a:cs typeface="Ebrima" panose="02000000000000000000" pitchFamily="2" charset="0"/>
              </a:defRPr>
            </a:lvl4pPr>
            <a:lvl5pPr marL="2114550" indent="-285750">
              <a:lnSpc>
                <a:spcPct val="15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ExtraLight" pitchFamily="34" charset="-127"/>
                <a:cs typeface="Ebrima" panose="02000000000000000000" pitchFamily="2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08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글머리 없는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371" y="125129"/>
            <a:ext cx="8600677" cy="606393"/>
          </a:xfrm>
        </p:spPr>
        <p:txBody>
          <a:bodyPr>
            <a:noAutofit/>
          </a:bodyPr>
          <a:lstStyle>
            <a:lvl1pPr>
              <a:defRPr sz="2800" b="1">
                <a:latin typeface="Ebrima" panose="02000000000000000000" pitchFamily="2" charset="0"/>
                <a:ea typeface="본고딕 Medium" pitchFamily="34" charset="-127"/>
                <a:cs typeface="Ebrima" panose="02000000000000000000" pitchFamily="2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0370" y="1007706"/>
            <a:ext cx="4088806" cy="5094515"/>
          </a:xfrm>
        </p:spPr>
        <p:txBody>
          <a:bodyPr/>
          <a:lstStyle>
            <a:lvl1pPr marL="360000" indent="-360000">
              <a:lnSpc>
                <a:spcPct val="120000"/>
              </a:lnSpc>
              <a:spcBef>
                <a:spcPts val="720"/>
              </a:spcBef>
              <a:buClr>
                <a:schemeClr val="bg1"/>
              </a:buClr>
              <a:buFont typeface="Wingdings" panose="05000000000000000000" pitchFamily="2" charset="2"/>
              <a:buChar char="l"/>
              <a:defRPr sz="3200" baseline="0">
                <a:solidFill>
                  <a:srgbClr val="0070C0"/>
                </a:solidFill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360000" indent="-360000">
              <a:lnSpc>
                <a:spcPct val="120000"/>
              </a:lnSpc>
              <a:spcBef>
                <a:spcPts val="72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8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2pPr>
            <a:lvl3pPr marL="576000" indent="-216000">
              <a:lnSpc>
                <a:spcPct val="120000"/>
              </a:lnSpc>
              <a:spcBef>
                <a:spcPts val="720"/>
              </a:spcBef>
              <a:buFont typeface="Ebrima" panose="02000000000000000000" pitchFamily="2" charset="0"/>
              <a:buChar char="⁻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3pPr>
            <a:lvl4pPr marL="792000" indent="-216000">
              <a:lnSpc>
                <a:spcPct val="12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Light" pitchFamily="34" charset="-127"/>
                <a:cs typeface="Ebrima" panose="02000000000000000000" pitchFamily="2" charset="0"/>
              </a:defRPr>
            </a:lvl4pPr>
            <a:lvl5pPr marL="1008000" indent="-216000">
              <a:lnSpc>
                <a:spcPct val="120000"/>
              </a:lnSpc>
              <a:spcBef>
                <a:spcPts val="720"/>
              </a:spcBef>
              <a:buFont typeface="Ebrima" panose="02000000000000000000" pitchFamily="2" charset="0"/>
              <a:buChar char="⁻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ExtraLight" pitchFamily="34" charset="-127"/>
                <a:cs typeface="Ebrima" panose="02000000000000000000" pitchFamily="2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93E9-3A40-4F48-8346-45DE825FEBC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252242" y="1007705"/>
            <a:ext cx="4088806" cy="5094515"/>
          </a:xfrm>
        </p:spPr>
        <p:txBody>
          <a:bodyPr/>
          <a:lstStyle>
            <a:lvl1pPr marL="360000" indent="-360000">
              <a:lnSpc>
                <a:spcPct val="120000"/>
              </a:lnSpc>
              <a:spcBef>
                <a:spcPts val="720"/>
              </a:spcBef>
              <a:buClr>
                <a:schemeClr val="bg1"/>
              </a:buClr>
              <a:buFont typeface="Wingdings" panose="05000000000000000000" pitchFamily="2" charset="2"/>
              <a:buChar char="l"/>
              <a:defRPr sz="3200" baseline="0">
                <a:solidFill>
                  <a:srgbClr val="0070C0"/>
                </a:solidFill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360000" indent="-360000">
              <a:lnSpc>
                <a:spcPct val="120000"/>
              </a:lnSpc>
              <a:spcBef>
                <a:spcPts val="72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8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2pPr>
            <a:lvl3pPr marL="576000" indent="-216000">
              <a:lnSpc>
                <a:spcPct val="120000"/>
              </a:lnSpc>
              <a:spcBef>
                <a:spcPts val="720"/>
              </a:spcBef>
              <a:buFont typeface="Ebrima" panose="02000000000000000000" pitchFamily="2" charset="0"/>
              <a:buChar char="⁻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3pPr>
            <a:lvl4pPr marL="792000" indent="-216000">
              <a:lnSpc>
                <a:spcPct val="12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Light" pitchFamily="34" charset="-127"/>
                <a:cs typeface="Ebrima" panose="02000000000000000000" pitchFamily="2" charset="0"/>
              </a:defRPr>
            </a:lvl4pPr>
            <a:lvl5pPr marL="1008000" indent="-216000">
              <a:lnSpc>
                <a:spcPct val="120000"/>
              </a:lnSpc>
              <a:spcBef>
                <a:spcPts val="720"/>
              </a:spcBef>
              <a:buFont typeface="Ebrima" panose="02000000000000000000" pitchFamily="2" charset="0"/>
              <a:buChar char="⁻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ExtraLight" pitchFamily="34" charset="-127"/>
                <a:cs typeface="Ebrima" panose="02000000000000000000" pitchFamily="2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15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B3A5-3D9F-4AB4-9A17-38A55A563D7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05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F38D-0F5C-4BDD-A7EB-1DB4CEA906A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7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2단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371" y="125129"/>
            <a:ext cx="8600677" cy="606393"/>
          </a:xfrm>
        </p:spPr>
        <p:txBody>
          <a:bodyPr>
            <a:noAutofit/>
          </a:bodyPr>
          <a:lstStyle>
            <a:lvl1pPr>
              <a:defRPr sz="2800" b="1">
                <a:latin typeface="Ebrima" panose="02000000000000000000" pitchFamily="2" charset="0"/>
                <a:ea typeface="본고딕 Medium" pitchFamily="34" charset="-127"/>
                <a:cs typeface="Ebrima" panose="02000000000000000000" pitchFamily="2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0370" y="998376"/>
            <a:ext cx="4088806" cy="5094515"/>
          </a:xfrm>
        </p:spPr>
        <p:txBody>
          <a:bodyPr/>
          <a:lstStyle>
            <a:lvl1pPr marL="457200" indent="-457200">
              <a:lnSpc>
                <a:spcPct val="150000"/>
              </a:lnSpc>
              <a:spcBef>
                <a:spcPts val="720"/>
              </a:spcBef>
              <a:buClrTx/>
              <a:buFont typeface="Wingdings" panose="05000000000000000000" pitchFamily="2" charset="2"/>
              <a:buChar char="l"/>
              <a:defRPr sz="3200" baseline="0">
                <a:solidFill>
                  <a:srgbClr val="0070C0"/>
                </a:solidFill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822960" indent="-347472">
              <a:lnSpc>
                <a:spcPct val="150000"/>
              </a:lnSpc>
              <a:spcBef>
                <a:spcPts val="720"/>
              </a:spcBef>
              <a:buFont typeface="Ebrima" panose="02000000000000000000" pitchFamily="2" charset="0"/>
              <a:buChar char="-"/>
              <a:defRPr sz="28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2pPr>
            <a:lvl3pPr marL="1143000" indent="-228600">
              <a:lnSpc>
                <a:spcPct val="15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3pPr>
            <a:lvl4pPr marL="1600200" indent="-228600">
              <a:lnSpc>
                <a:spcPct val="150000"/>
              </a:lnSpc>
              <a:spcBef>
                <a:spcPts val="720"/>
              </a:spcBef>
              <a:buFont typeface="Ebrima" panose="02000000000000000000" pitchFamily="2" charset="0"/>
              <a:buChar char="-"/>
              <a:defRPr>
                <a:solidFill>
                  <a:srgbClr val="4B4B4B"/>
                </a:solidFill>
                <a:latin typeface="Ebrima" panose="02000000000000000000" pitchFamily="2" charset="0"/>
                <a:ea typeface="본고딕 Light" pitchFamily="34" charset="-127"/>
                <a:cs typeface="Ebrima" panose="02000000000000000000" pitchFamily="2" charset="0"/>
              </a:defRPr>
            </a:lvl4pPr>
            <a:lvl5pPr marL="2057400" indent="-228600">
              <a:lnSpc>
                <a:spcPct val="15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>
                <a:solidFill>
                  <a:srgbClr val="4B4B4B"/>
                </a:solidFill>
                <a:latin typeface="Ebrima" panose="02000000000000000000" pitchFamily="2" charset="0"/>
                <a:ea typeface="본고딕 ExtraLight" pitchFamily="34" charset="-127"/>
                <a:cs typeface="Ebrima" panose="02000000000000000000" pitchFamily="2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4E5-20A5-4D5B-9C32-6584C531FD5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252242" y="998375"/>
            <a:ext cx="4088806" cy="5094516"/>
          </a:xfrm>
        </p:spPr>
        <p:txBody>
          <a:bodyPr/>
          <a:lstStyle>
            <a:lvl1pPr marL="360000" indent="-360000">
              <a:lnSpc>
                <a:spcPct val="150000"/>
              </a:lnSpc>
              <a:spcBef>
                <a:spcPts val="720"/>
              </a:spcBef>
              <a:buClrTx/>
              <a:buFont typeface="Wingdings" panose="05000000000000000000" pitchFamily="2" charset="2"/>
              <a:buChar char="l"/>
              <a:defRPr sz="3200">
                <a:solidFill>
                  <a:srgbClr val="0070C0"/>
                </a:solidFill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822960" indent="-347472">
              <a:lnSpc>
                <a:spcPct val="150000"/>
              </a:lnSpc>
              <a:spcBef>
                <a:spcPts val="720"/>
              </a:spcBef>
              <a:buFont typeface="Ebrima" panose="02000000000000000000" pitchFamily="2" charset="0"/>
              <a:buChar char="-"/>
              <a:defRPr sz="28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2pPr>
            <a:lvl3pPr marL="1257300" indent="-342900">
              <a:lnSpc>
                <a:spcPct val="15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3pPr>
            <a:lvl4pPr marL="1600200" indent="-228600">
              <a:lnSpc>
                <a:spcPct val="150000"/>
              </a:lnSpc>
              <a:spcBef>
                <a:spcPts val="720"/>
              </a:spcBef>
              <a:buFont typeface="Ebrima" panose="02000000000000000000" pitchFamily="2" charset="0"/>
              <a:buChar char="-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Light" pitchFamily="34" charset="-127"/>
                <a:cs typeface="Ebrima" panose="02000000000000000000" pitchFamily="2" charset="0"/>
              </a:defRPr>
            </a:lvl4pPr>
            <a:lvl5pPr marL="2114550" indent="-285750">
              <a:lnSpc>
                <a:spcPct val="15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ExtraLight" pitchFamily="34" charset="-127"/>
                <a:cs typeface="Ebrima" panose="02000000000000000000" pitchFamily="2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32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991A-7CFC-403C-8CD8-F3B6BE0135F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7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A36-C778-49D2-BD5F-16E1D7CBCA1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16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0AA7-9E09-4A9D-BC04-C426E8E0A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47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2B9A-C7ED-4AA0-BE2D-6E96F3FC34B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17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CF62-FA17-4443-BEF9-9EAEB006F98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48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FBCB-D804-4886-9C0A-C2DBFF5FE6E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1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글머리 없는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371" y="125129"/>
            <a:ext cx="8600677" cy="606393"/>
          </a:xfrm>
        </p:spPr>
        <p:txBody>
          <a:bodyPr>
            <a:noAutofit/>
          </a:bodyPr>
          <a:lstStyle>
            <a:lvl1pPr>
              <a:defRPr sz="2800" b="1">
                <a:latin typeface="Ebrima" panose="02000000000000000000" pitchFamily="2" charset="0"/>
                <a:ea typeface="본고딕 Medium" pitchFamily="34" charset="-127"/>
                <a:cs typeface="Ebrima" panose="02000000000000000000" pitchFamily="2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0370" y="1007706"/>
            <a:ext cx="4088806" cy="5094515"/>
          </a:xfrm>
        </p:spPr>
        <p:txBody>
          <a:bodyPr/>
          <a:lstStyle>
            <a:lvl1pPr marL="360000" indent="-360000">
              <a:lnSpc>
                <a:spcPct val="120000"/>
              </a:lnSpc>
              <a:spcBef>
                <a:spcPts val="720"/>
              </a:spcBef>
              <a:buClr>
                <a:schemeClr val="bg1"/>
              </a:buClr>
              <a:buFont typeface="Wingdings" panose="05000000000000000000" pitchFamily="2" charset="2"/>
              <a:buChar char="l"/>
              <a:defRPr sz="3200" baseline="0">
                <a:solidFill>
                  <a:srgbClr val="0070C0"/>
                </a:solidFill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360000" indent="-360000">
              <a:lnSpc>
                <a:spcPct val="120000"/>
              </a:lnSpc>
              <a:spcBef>
                <a:spcPts val="72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8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2pPr>
            <a:lvl3pPr marL="576000" indent="-216000">
              <a:lnSpc>
                <a:spcPct val="120000"/>
              </a:lnSpc>
              <a:spcBef>
                <a:spcPts val="720"/>
              </a:spcBef>
              <a:buFont typeface="Ebrima" panose="02000000000000000000" pitchFamily="2" charset="0"/>
              <a:buChar char="⁻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3pPr>
            <a:lvl4pPr marL="792000" indent="-216000">
              <a:lnSpc>
                <a:spcPct val="12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Light" pitchFamily="34" charset="-127"/>
                <a:cs typeface="Ebrima" panose="02000000000000000000" pitchFamily="2" charset="0"/>
              </a:defRPr>
            </a:lvl4pPr>
            <a:lvl5pPr marL="1008000" indent="-216000">
              <a:lnSpc>
                <a:spcPct val="120000"/>
              </a:lnSpc>
              <a:spcBef>
                <a:spcPts val="720"/>
              </a:spcBef>
              <a:buFont typeface="Ebrima" panose="02000000000000000000" pitchFamily="2" charset="0"/>
              <a:buChar char="⁻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ExtraLight" pitchFamily="34" charset="-127"/>
                <a:cs typeface="Ebrima" panose="02000000000000000000" pitchFamily="2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93E9-3A40-4F48-8346-45DE825FEBC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252242" y="1007705"/>
            <a:ext cx="4088806" cy="5094515"/>
          </a:xfrm>
        </p:spPr>
        <p:txBody>
          <a:bodyPr/>
          <a:lstStyle>
            <a:lvl1pPr marL="360000" indent="-360000">
              <a:lnSpc>
                <a:spcPct val="120000"/>
              </a:lnSpc>
              <a:spcBef>
                <a:spcPts val="720"/>
              </a:spcBef>
              <a:buClr>
                <a:schemeClr val="bg1"/>
              </a:buClr>
              <a:buFont typeface="Wingdings" panose="05000000000000000000" pitchFamily="2" charset="2"/>
              <a:buChar char="l"/>
              <a:defRPr sz="3200" baseline="0">
                <a:solidFill>
                  <a:srgbClr val="0070C0"/>
                </a:solidFill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360000" indent="-360000">
              <a:lnSpc>
                <a:spcPct val="120000"/>
              </a:lnSpc>
              <a:spcBef>
                <a:spcPts val="72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8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2pPr>
            <a:lvl3pPr marL="576000" indent="-216000">
              <a:lnSpc>
                <a:spcPct val="120000"/>
              </a:lnSpc>
              <a:spcBef>
                <a:spcPts val="720"/>
              </a:spcBef>
              <a:buFont typeface="Ebrima" panose="02000000000000000000" pitchFamily="2" charset="0"/>
              <a:buChar char="⁻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3pPr>
            <a:lvl4pPr marL="792000" indent="-216000">
              <a:lnSpc>
                <a:spcPct val="12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Light" pitchFamily="34" charset="-127"/>
                <a:cs typeface="Ebrima" panose="02000000000000000000" pitchFamily="2" charset="0"/>
              </a:defRPr>
            </a:lvl4pPr>
            <a:lvl5pPr marL="1008000" indent="-216000">
              <a:lnSpc>
                <a:spcPct val="120000"/>
              </a:lnSpc>
              <a:spcBef>
                <a:spcPts val="720"/>
              </a:spcBef>
              <a:buFont typeface="Ebrima" panose="02000000000000000000" pitchFamily="2" charset="0"/>
              <a:buChar char="⁻"/>
              <a:defRPr baseline="0">
                <a:solidFill>
                  <a:srgbClr val="4B4B4B"/>
                </a:solidFill>
                <a:latin typeface="Ebrima" panose="02000000000000000000" pitchFamily="2" charset="0"/>
                <a:ea typeface="본고딕 ExtraLight" pitchFamily="34" charset="-127"/>
                <a:cs typeface="Ebrima" panose="02000000000000000000" pitchFamily="2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9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B3A5-3D9F-4AB4-9A17-38A55A563D7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0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F38D-0F5C-4BDD-A7EB-1DB4CEA906A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6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991A-7CFC-403C-8CD8-F3B6BE0135F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9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BA36-C778-49D2-BD5F-16E1D7CBCA1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4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0AA7-9E09-4A9D-BC04-C426E8E0A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98631"/>
            <a:ext cx="8543925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711200"/>
            <a:ext cx="8543925" cy="546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6867BF76-F67D-4B13-9E7C-E2518CFE389B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/>
              </a:rPr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9175" y="6356349"/>
            <a:ext cx="35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/>
              </a:rPr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/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711200"/>
            <a:ext cx="9906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0" y="6356351"/>
            <a:ext cx="990600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" y="6382733"/>
            <a:ext cx="763588" cy="31235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12982" y="6551217"/>
            <a:ext cx="1255096" cy="196640"/>
          </a:xfrm>
          <a:prstGeom prst="rect">
            <a:avLst/>
          </a:prstGeom>
        </p:spPr>
        <p:txBody>
          <a:bodyPr vert="horz" lIns="78230" tIns="39115" rIns="78230" bIns="39115" rtlCol="0" anchor="t">
            <a:normAutofit/>
          </a:bodyPr>
          <a:lstStyle>
            <a:lvl1pPr marL="0" indent="0" algn="l" defTabSz="946052" rtl="0" eaLnBrk="1" latinLnBrk="1" hangingPunct="1">
              <a:spcBef>
                <a:spcPct val="20000"/>
              </a:spcBef>
              <a:spcAft>
                <a:spcPts val="620"/>
              </a:spcAft>
              <a:buFont typeface="Arial" pitchFamily="34" charset="0"/>
              <a:buNone/>
              <a:defRPr sz="2902" b="1" kern="1200" cap="none" spc="124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26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8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6052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19078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92104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65129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38155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11181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84207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600" dirty="0">
                <a:solidFill>
                  <a:srgbClr val="0070C0"/>
                </a:solidFill>
                <a:latin typeface="Segoe UI Semilight" panose="020B0402040204020203" pitchFamily="34" charset="0"/>
                <a:ea typeface="맑은 고딕" panose="020B0503020000020004" pitchFamily="50" charset="-127"/>
                <a:cs typeface="Segoe UI Semilight" panose="020B0402040204020203" pitchFamily="34" charset="0"/>
              </a:rPr>
              <a:t>www.exleetedge.com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500038" y="6345573"/>
            <a:ext cx="1191301" cy="4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297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DBDF3-3E2F-4938-80DA-2F3B9C94533F}" type="datetimeFigureOut">
              <a:rPr lang="ko-KR" altLang="en-US" smtClean="0"/>
              <a:t>2019-09-24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CCD65-D56C-4EFC-A2D0-E95F656DC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68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6867BF76-F67D-4B13-9E7C-E2518CFE389B}" type="datetime1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/>
              </a:rPr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2019-09-24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9175" y="6356349"/>
            <a:ext cx="35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fld id="{2898BF61-701F-468A-AEC7-D5AA5793A9D3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/>
              </a:rPr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/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711200"/>
            <a:ext cx="9906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0" y="6356351"/>
            <a:ext cx="990600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" y="6382733"/>
            <a:ext cx="763588" cy="31235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12982" y="6551217"/>
            <a:ext cx="1255096" cy="196640"/>
          </a:xfrm>
          <a:prstGeom prst="rect">
            <a:avLst/>
          </a:prstGeom>
        </p:spPr>
        <p:txBody>
          <a:bodyPr vert="horz" lIns="78230" tIns="39115" rIns="78230" bIns="39115" rtlCol="0" anchor="t">
            <a:normAutofit/>
          </a:bodyPr>
          <a:lstStyle>
            <a:lvl1pPr marL="0" indent="0" algn="l" defTabSz="946052" rtl="0" eaLnBrk="1" latinLnBrk="1" hangingPunct="1">
              <a:spcBef>
                <a:spcPct val="20000"/>
              </a:spcBef>
              <a:spcAft>
                <a:spcPts val="620"/>
              </a:spcAft>
              <a:buFont typeface="Arial" pitchFamily="34" charset="0"/>
              <a:buNone/>
              <a:defRPr sz="2902" b="1" kern="1200" cap="none" spc="124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26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8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6052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19078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92104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65129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38155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11181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84207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600" dirty="0">
                <a:solidFill>
                  <a:srgbClr val="0070C0"/>
                </a:solidFill>
                <a:latin typeface="Segoe UI Semilight" panose="020B0402040204020203" pitchFamily="34" charset="0"/>
                <a:ea typeface="맑은 고딕" panose="020B0503020000020004" pitchFamily="50" charset="-127"/>
                <a:cs typeface="Segoe UI Semilight" panose="020B0402040204020203" pitchFamily="34" charset="0"/>
              </a:rPr>
              <a:t>www.exleetedge.com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500038" y="6345573"/>
            <a:ext cx="1191301" cy="4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422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emf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7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740370" y="847725"/>
            <a:ext cx="8600678" cy="10382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800" dirty="0">
                <a:solidFill>
                  <a:schemeClr val="tx1"/>
                </a:solidFill>
                <a:ea typeface="맑은 고딕" pitchFamily="50" charset="-127"/>
              </a:rPr>
              <a:t>Modeling &amp; </a:t>
            </a:r>
            <a:r>
              <a:rPr lang="en-US" altLang="ko-KR" sz="2800" dirty="0" smtClean="0">
                <a:solidFill>
                  <a:schemeClr val="tx1"/>
                </a:solidFill>
                <a:ea typeface="맑은 고딕" pitchFamily="50" charset="-127"/>
              </a:rPr>
              <a:t>Simulation</a:t>
            </a:r>
            <a:r>
              <a:rPr lang="ko-KR" altLang="en-US" sz="2800" dirty="0" smtClean="0">
                <a:solidFill>
                  <a:schemeClr val="tx1"/>
                </a:solidFill>
                <a:ea typeface="맑은 고딕" pitchFamily="50" charset="-127"/>
              </a:rPr>
              <a:t>에 의한 </a:t>
            </a:r>
            <a:r>
              <a:rPr lang="en-US" altLang="ko-KR" sz="2800" dirty="0" smtClean="0">
                <a:solidFill>
                  <a:schemeClr val="tx1"/>
                </a:solidFill>
                <a:ea typeface="맑은 고딕" pitchFamily="50" charset="-127"/>
              </a:rPr>
              <a:t/>
            </a:r>
            <a:br>
              <a:rPr lang="en-US" altLang="ko-KR" sz="2800" dirty="0" smtClean="0">
                <a:solidFill>
                  <a:schemeClr val="tx1"/>
                </a:solidFill>
                <a:ea typeface="맑은 고딕" pitchFamily="50" charset="-127"/>
              </a:rPr>
            </a:br>
            <a:r>
              <a:rPr lang="en-US" altLang="ko-KR" sz="2800" dirty="0" smtClean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en-US" altLang="ko-KR" sz="2800" dirty="0">
                <a:solidFill>
                  <a:schemeClr val="tx1"/>
                </a:solidFill>
                <a:ea typeface="맑은 고딕" pitchFamily="50" charset="-127"/>
              </a:rPr>
              <a:t>“</a:t>
            </a:r>
            <a:r>
              <a:rPr lang="ko-KR" altLang="en-US" sz="2800" dirty="0">
                <a:solidFill>
                  <a:schemeClr val="tx1"/>
                </a:solidFill>
                <a:ea typeface="맑은 고딕" pitchFamily="50" charset="-127"/>
              </a:rPr>
              <a:t>유효성 평가</a:t>
            </a:r>
            <a:r>
              <a:rPr lang="en-US" altLang="ko-KR" sz="2800" dirty="0">
                <a:solidFill>
                  <a:schemeClr val="tx1"/>
                </a:solidFill>
                <a:ea typeface="맑은 고딕" pitchFamily="50" charset="-127"/>
              </a:rPr>
              <a:t>”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" y="6325583"/>
            <a:ext cx="763588" cy="31235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212982" y="6494067"/>
            <a:ext cx="1255096" cy="196640"/>
          </a:xfrm>
          <a:prstGeom prst="rect">
            <a:avLst/>
          </a:prstGeom>
        </p:spPr>
        <p:txBody>
          <a:bodyPr vert="horz" lIns="78230" tIns="39115" rIns="78230" bIns="39115" rtlCol="0" anchor="t">
            <a:normAutofit/>
          </a:bodyPr>
          <a:lstStyle>
            <a:lvl1pPr marL="0" indent="0" algn="l" defTabSz="946052" rtl="0" eaLnBrk="1" latinLnBrk="1" hangingPunct="1">
              <a:spcBef>
                <a:spcPct val="20000"/>
              </a:spcBef>
              <a:spcAft>
                <a:spcPts val="620"/>
              </a:spcAft>
              <a:buFont typeface="Arial" pitchFamily="34" charset="0"/>
              <a:buNone/>
              <a:defRPr sz="2902" b="1" kern="1200" cap="none" spc="124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26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8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6052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19078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92104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65129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38155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11181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84207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600" dirty="0">
                <a:solidFill>
                  <a:srgbClr val="0070C0"/>
                </a:solidFill>
                <a:latin typeface="Segoe UI Semilight" panose="020B0402040204020203" pitchFamily="34" charset="0"/>
                <a:ea typeface="맑은 고딕" panose="020B0503020000020004" pitchFamily="50" charset="-127"/>
                <a:cs typeface="Segoe UI Semilight" panose="020B0402040204020203" pitchFamily="34" charset="0"/>
              </a:rPr>
              <a:t>www.exleetedge.com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0038" y="6288423"/>
            <a:ext cx="1191301" cy="4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25" y="1912939"/>
            <a:ext cx="54864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45010" y="5444093"/>
            <a:ext cx="151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㈜</a:t>
            </a:r>
            <a:r>
              <a:rPr lang="ko-KR" altLang="en-US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엑슬리트엣지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30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18" name="TextBox 17"/>
          <p:cNvSpPr txBox="1"/>
          <p:nvPr/>
        </p:nvSpPr>
        <p:spPr>
          <a:xfrm>
            <a:off x="7502657" y="5148490"/>
            <a:ext cx="15151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출처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원자력통제기술원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769" y="5501132"/>
            <a:ext cx="89222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50" b="1" dirty="0" smtClean="0"/>
              <a:t>Note : </a:t>
            </a:r>
          </a:p>
          <a:p>
            <a:pPr algn="l"/>
            <a:r>
              <a:rPr lang="en-US" altLang="ko-KR" sz="1050" dirty="0" smtClean="0"/>
              <a:t>- </a:t>
            </a:r>
            <a:r>
              <a:rPr lang="ko-KR" altLang="en-US" sz="1050" dirty="0" smtClean="0"/>
              <a:t>미국 </a:t>
            </a:r>
            <a:r>
              <a:rPr lang="en-US" altLang="ko-KR" sz="1050" dirty="0" smtClean="0"/>
              <a:t>NRC </a:t>
            </a:r>
            <a:r>
              <a:rPr lang="ko-KR" altLang="en-US" sz="1050" dirty="0" smtClean="0"/>
              <a:t>는 </a:t>
            </a:r>
            <a:r>
              <a:rPr lang="en-US" altLang="ko-KR" sz="1050" dirty="0" smtClean="0"/>
              <a:t>2001</a:t>
            </a:r>
            <a:r>
              <a:rPr lang="ko-KR" altLang="en-US" sz="1050" dirty="0" smtClean="0"/>
              <a:t>년 </a:t>
            </a:r>
            <a:r>
              <a:rPr lang="en-US" altLang="ko-KR" sz="1050" dirty="0" smtClean="0"/>
              <a:t>9</a:t>
            </a:r>
            <a:r>
              <a:rPr lang="en-US" altLang="ko-KR" sz="1050" dirty="0" smtClean="0">
                <a:sym typeface="Wingdings"/>
              </a:rPr>
              <a:t></a:t>
            </a:r>
            <a:r>
              <a:rPr lang="en-US" altLang="ko-KR" sz="1050" dirty="0" smtClean="0"/>
              <a:t>11</a:t>
            </a:r>
            <a:r>
              <a:rPr lang="ko-KR" altLang="en-US" sz="1050" dirty="0" smtClean="0"/>
              <a:t>테러 이후</a:t>
            </a:r>
            <a:r>
              <a:rPr lang="en-US" altLang="ko-KR" sz="1050" dirty="0" smtClean="0"/>
              <a:t>,</a:t>
            </a:r>
            <a:r>
              <a:rPr lang="ko-KR" altLang="en-US" sz="1050" dirty="0" smtClean="0"/>
              <a:t> 기존 </a:t>
            </a:r>
            <a:r>
              <a:rPr lang="en-US" altLang="ko-KR" sz="1050" dirty="0" smtClean="0"/>
              <a:t>8</a:t>
            </a:r>
            <a:r>
              <a:rPr lang="ko-KR" altLang="en-US" sz="1050" dirty="0" smtClean="0"/>
              <a:t>년 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회에서 매 </a:t>
            </a:r>
            <a:r>
              <a:rPr lang="en-US" altLang="ko-KR" sz="1050" dirty="0" smtClean="0"/>
              <a:t>3</a:t>
            </a:r>
            <a:r>
              <a:rPr lang="ko-KR" altLang="en-US" sz="1050" dirty="0" smtClean="0"/>
              <a:t>년마다 </a:t>
            </a:r>
            <a:r>
              <a:rPr lang="en-US" altLang="ko-KR" sz="1050" dirty="0" smtClean="0"/>
              <a:t>FOF</a:t>
            </a:r>
            <a:r>
              <a:rPr lang="ko-KR" altLang="en-US" sz="1050" dirty="0" smtClean="0"/>
              <a:t>를 시행토록 하고 있음</a:t>
            </a:r>
            <a:r>
              <a:rPr lang="en-US" altLang="ko-KR" sz="1050" dirty="0" smtClean="0"/>
              <a:t> (2004</a:t>
            </a:r>
            <a:r>
              <a:rPr lang="ko-KR" altLang="en-US" sz="1050" dirty="0" smtClean="0"/>
              <a:t>년 </a:t>
            </a:r>
            <a:r>
              <a:rPr lang="en-US" altLang="ko-KR" sz="1050" dirty="0" smtClean="0"/>
              <a:t>10</a:t>
            </a:r>
            <a:r>
              <a:rPr lang="ko-KR" altLang="en-US" sz="1050" dirty="0" smtClean="0"/>
              <a:t>월 </a:t>
            </a:r>
            <a:r>
              <a:rPr lang="en-US" altLang="ko-KR" sz="1050" dirty="0" smtClean="0"/>
              <a:t>29</a:t>
            </a:r>
            <a:r>
              <a:rPr lang="ko-KR" altLang="en-US" sz="1050" dirty="0" smtClean="0"/>
              <a:t>일부터 상용 원전 대상</a:t>
            </a:r>
            <a:r>
              <a:rPr lang="en-US" altLang="ko-KR" sz="1050" dirty="0" smtClean="0"/>
              <a:t>)</a:t>
            </a:r>
          </a:p>
          <a:p>
            <a:pPr algn="l"/>
            <a:r>
              <a:rPr lang="en-US" altLang="ko-KR" sz="1050" dirty="0" smtClean="0"/>
              <a:t>- FOF </a:t>
            </a:r>
            <a:r>
              <a:rPr lang="ko-KR" altLang="en-US" sz="1050" dirty="0" smtClean="0"/>
              <a:t>훈련이 없는 해에는 전술방호훈련을 하며</a:t>
            </a:r>
            <a:r>
              <a:rPr lang="en-US" altLang="ko-KR" sz="1050" dirty="0" smtClean="0"/>
              <a:t> </a:t>
            </a:r>
            <a:r>
              <a:rPr lang="ko-KR" altLang="en-US" sz="1050" dirty="0" smtClean="0"/>
              <a:t>평가 객관성 확보를 목적으로 합동공격군</a:t>
            </a:r>
            <a:r>
              <a:rPr lang="en-US" altLang="ko-KR" sz="1050" dirty="0" smtClean="0"/>
              <a:t>(Composite Adversary Force)</a:t>
            </a:r>
            <a:r>
              <a:rPr lang="ko-KR" altLang="en-US" sz="1050" dirty="0" smtClean="0"/>
              <a:t>를 구성하여 훈련 </a:t>
            </a:r>
            <a:endParaRPr lang="ko-KR" altLang="en-US" sz="105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2" y="1162428"/>
            <a:ext cx="8873486" cy="3982800"/>
          </a:xfrm>
          <a:prstGeom prst="rect">
            <a:avLst/>
          </a:prstGeom>
        </p:spPr>
      </p:pic>
      <p:sp>
        <p:nvSpPr>
          <p:cNvPr id="8" name="제목 6"/>
          <p:cNvSpPr>
            <a:spLocks noGrp="1"/>
          </p:cNvSpPr>
          <p:nvPr>
            <p:ph type="title"/>
          </p:nvPr>
        </p:nvSpPr>
        <p:spPr>
          <a:xfrm>
            <a:off x="740371" y="125129"/>
            <a:ext cx="8600677" cy="513561"/>
          </a:xfrm>
        </p:spPr>
        <p:txBody>
          <a:bodyPr/>
          <a:lstStyle/>
          <a:p>
            <a:pPr lvl="0" eaLnBrk="0" fontAlgn="base" latinLnBrk="0" hangingPunct="0">
              <a:spcAft>
                <a:spcPct val="0"/>
              </a:spcAft>
            </a:pPr>
            <a:r>
              <a:rPr lang="en-US" altLang="ko-KR" sz="22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2 . Force On Force(FOF) </a:t>
            </a:r>
            <a:r>
              <a:rPr lang="ko-KR" altLang="en-US" sz="22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훈련 </a:t>
            </a:r>
            <a:r>
              <a:rPr lang="en-US" altLang="ko-KR" sz="18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– </a:t>
            </a:r>
            <a:r>
              <a:rPr lang="ko-KR" altLang="en-US" sz="1800" dirty="0" smtClean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물리적 </a:t>
            </a:r>
            <a:r>
              <a:rPr lang="ko-KR" altLang="en-US" sz="18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방호 및 </a:t>
            </a:r>
            <a:r>
              <a:rPr lang="ko-KR" altLang="en-US" sz="1800" dirty="0" smtClean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방사능 방재훈련의 </a:t>
            </a:r>
            <a:r>
              <a:rPr lang="ko-KR" altLang="en-US" sz="18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종류</a:t>
            </a: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5" y="6356349"/>
            <a:ext cx="350838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85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8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279" y="728700"/>
                <a:ext cx="8775974" cy="1846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 algn="l">
                  <a:lnSpc>
                    <a:spcPct val="150000"/>
                  </a:lnSpc>
                  <a:buFont typeface="Wingdings" pitchFamily="2" charset="2"/>
                  <a:buChar char="ü"/>
                  <a:defRPr/>
                </a:pPr>
                <a:r>
                  <a:rPr lang="ko-KR" altLang="en-US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방호대상 시설 평가를 목적으로 사용하는 </a:t>
                </a:r>
                <a:r>
                  <a:rPr lang="ko-KR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그래픽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모델</a:t>
                </a:r>
                <a:endPara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맑은 고딕" pitchFamily="50" charset="-127"/>
                </a:endParaRPr>
              </a:p>
              <a:p>
                <a:pPr marL="285750" indent="-285750" algn="l">
                  <a:lnSpc>
                    <a:spcPct val="150000"/>
                  </a:lnSpc>
                  <a:buFont typeface="Wingdings" pitchFamily="2" charset="2"/>
                  <a:buChar char="ü"/>
                  <a:defRPr/>
                </a:pP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 사보타주 등을 목적으로 침입자가 이동할 수 </a:t>
                </a:r>
                <a:r>
                  <a:rPr lang="ko-KR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있는 주요 경로를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표시</a:t>
                </a:r>
                <a:endPara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맑은 고딕" pitchFamily="50" charset="-127"/>
                </a:endParaRPr>
              </a:p>
              <a:p>
                <a:pPr marL="285750" indent="-285750" algn="l">
                  <a:lnSpc>
                    <a:spcPct val="150000"/>
                  </a:lnSpc>
                  <a:buFont typeface="Wingdings" pitchFamily="2" charset="2"/>
                  <a:buChar char="ü"/>
                  <a:defRPr/>
                </a:pPr>
                <a:r>
                  <a:rPr lang="en-US" altLang="ko-KR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 </a:t>
                </a:r>
                <a:r>
                  <a:rPr lang="ko-KR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특정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위협에 가장 </a:t>
                </a:r>
                <a:r>
                  <a:rPr lang="ko-KR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취약한 경로를 결정하는 데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사용</a:t>
                </a:r>
                <a:endParaRPr lang="en-US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맑은 고딕" pitchFamily="50" charset="-127"/>
                </a:endParaRPr>
              </a:p>
              <a:p>
                <a:pPr marL="285750" indent="-285750" algn="l">
                  <a:lnSpc>
                    <a:spcPct val="150000"/>
                  </a:lnSpc>
                  <a:buFont typeface="Wingdings" pitchFamily="2" charset="2"/>
                  <a:buChar char="ü"/>
                  <a:defRPr/>
                </a:pPr>
                <a:r>
                  <a:rPr lang="en-US" altLang="ko-KR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방호대상 </a:t>
                </a:r>
                <a:r>
                  <a:rPr lang="ko-KR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시설 및</a:t>
                </a:r>
                <a:r>
                  <a:rPr lang="en-US" altLang="ko-KR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침입자의</a:t>
                </a:r>
                <a:r>
                  <a:rPr lang="en-US" altLang="ko-KR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 </a:t>
                </a:r>
                <a:r>
                  <a:rPr lang="ko-KR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데이터를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기반으로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맑은 고딕" pitchFamily="50" charset="-127"/>
                          </a:rPr>
                        </m:ctrlPr>
                      </m:sSubPr>
                      <m:e>
                        <m:r>
                          <a:rPr lang="en-US" altLang="ko-KR" sz="1600" b="1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맑은 고딕" pitchFamily="50" charset="-127"/>
                          </a:rPr>
                          <m:t>𝐏</m:t>
                        </m:r>
                      </m:e>
                      <m:sub>
                        <m:r>
                          <a:rPr lang="en-US" altLang="ko-KR" sz="1600" b="1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맑은 고딕" pitchFamily="50" charset="-127"/>
                          </a:rPr>
                          <m:t>𝐈</m:t>
                        </m:r>
                      </m:sub>
                    </m:sSub>
                  </m:oMath>
                </a14:m>
                <a:r>
                  <a:rPr lang="en-US" altLang="ko-KR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, </a:t>
                </a:r>
                <a:r>
                  <a:rPr lang="en-US" altLang="ko-KR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CDP, </a:t>
                </a:r>
                <a:r>
                  <a:rPr lang="en-US" altLang="ko-KR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TR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를</a:t>
                </a:r>
                <a:r>
                  <a:rPr lang="en-US" altLang="ko-KR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 </a:t>
                </a:r>
                <a:r>
                  <a:rPr lang="ko-KR" alt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분석</a:t>
                </a:r>
                <a:endParaRPr lang="en-US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맑은 고딕" pitchFamily="50" charset="-127"/>
                </a:endParaRPr>
              </a:p>
              <a:p>
                <a:pPr lvl="0" algn="l" eaLnBrk="1" latinLnBrk="1" hangingPunct="1">
                  <a:lnSpc>
                    <a:spcPct val="150000"/>
                  </a:lnSpc>
                </a:pPr>
                <a:r>
                  <a:rPr kumimoji="1" lang="en-US" altLang="ko-KR" sz="1000" i="1" dirty="0" smtClean="0">
                    <a:solidFill>
                      <a:srgbClr val="000000"/>
                    </a:solidFill>
                    <a:ea typeface="맑은 고딕" pitchFamily="50" charset="-127"/>
                  </a:rPr>
                  <a:t>         </a:t>
                </a:r>
                <a:r>
                  <a:rPr kumimoji="1" lang="en-US" altLang="ko-KR" sz="1200" i="1" dirty="0" smtClean="0">
                    <a:solidFill>
                      <a:srgbClr val="000000"/>
                    </a:solidFill>
                    <a:ea typeface="맑은 고딕" pitchFamily="50" charset="-127"/>
                  </a:rPr>
                  <a:t>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맑은 고딕" pitchFamily="50" charset="-12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맑은 고딕" pitchFamily="50" charset="-127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맑은 고딕" pitchFamily="50" charset="-127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 : </a:t>
                </a:r>
                <a:r>
                  <a:rPr lang="ko-KR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저지확률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,   </a:t>
                </a:r>
                <a:r>
                  <a:rPr lang="ko-KR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맑은 고딕" pitchFamily="50" charset="-127"/>
                  </a:rPr>
                  <a:t> </a:t>
                </a:r>
                <a:r>
                  <a:rPr kumimoji="1" lang="en-US" altLang="ko-KR" sz="1200" dirty="0" smtClean="0">
                    <a:solidFill>
                      <a:srgbClr val="000000"/>
                    </a:solidFill>
                    <a:ea typeface="맑은 고딕" pitchFamily="50" charset="-127"/>
                  </a:rPr>
                  <a:t>CDP </a:t>
                </a:r>
                <a:r>
                  <a:rPr kumimoji="1" lang="en-US" altLang="ko-KR" sz="1200" dirty="0">
                    <a:solidFill>
                      <a:srgbClr val="000000"/>
                    </a:solidFill>
                    <a:ea typeface="맑은 고딕" pitchFamily="50" charset="-127"/>
                  </a:rPr>
                  <a:t>: Critical Detection Point</a:t>
                </a:r>
                <a:r>
                  <a:rPr kumimoji="1" lang="en-US" altLang="ko-KR" sz="1200" dirty="0" smtClean="0">
                    <a:solidFill>
                      <a:srgbClr val="000000"/>
                    </a:solidFill>
                    <a:ea typeface="맑은 고딕" pitchFamily="50" charset="-127"/>
                  </a:rPr>
                  <a:t>,   TR </a:t>
                </a:r>
                <a:r>
                  <a:rPr kumimoji="1" lang="en-US" altLang="ko-KR" sz="1200" dirty="0">
                    <a:solidFill>
                      <a:srgbClr val="000000"/>
                    </a:solidFill>
                    <a:ea typeface="맑은 고딕" pitchFamily="50" charset="-127"/>
                  </a:rPr>
                  <a:t>: Time </a:t>
                </a:r>
                <a:r>
                  <a:rPr kumimoji="1" lang="en-US" altLang="ko-KR" sz="1200" dirty="0" smtClean="0">
                    <a:solidFill>
                      <a:srgbClr val="000000"/>
                    </a:solidFill>
                    <a:ea typeface="맑은 고딕" pitchFamily="50" charset="-127"/>
                  </a:rPr>
                  <a:t>Remaining </a:t>
                </a:r>
                <a:endParaRPr lang="ko-KR" altLang="en-US" sz="1400" u="sng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47" name="Rectangle 8">
                <a:extLst>
                  <a:ext uri="{FF2B5EF4-FFF2-40B4-BE49-F238E27FC236}"/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279" y="728700"/>
                <a:ext cx="8775974" cy="1846659"/>
              </a:xfrm>
              <a:prstGeom prst="rect">
                <a:avLst/>
              </a:prstGeom>
              <a:blipFill rotWithShape="1">
                <a:blip r:embed="rId2"/>
                <a:stretch>
                  <a:fillRect l="-2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1217585" y="5618856"/>
            <a:ext cx="7508333" cy="61555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  <a:ea typeface="맑은 고딕" pitchFamily="50" charset="-127"/>
              </a:rPr>
              <a:t>소프트웨어 </a:t>
            </a:r>
            <a:r>
              <a:rPr lang="en-US" altLang="ko-KR" sz="1600" b="1" dirty="0">
                <a:solidFill>
                  <a:schemeClr val="bg1"/>
                </a:solidFill>
                <a:ea typeface="맑은 고딕" pitchFamily="50" charset="-127"/>
              </a:rPr>
              <a:t>: </a:t>
            </a:r>
            <a:r>
              <a:rPr lang="en-US" altLang="ko-KR" sz="1600" b="1" dirty="0" smtClean="0">
                <a:solidFill>
                  <a:schemeClr val="bg1"/>
                </a:solidFill>
                <a:ea typeface="맑은 고딕" pitchFamily="50" charset="-127"/>
              </a:rPr>
              <a:t>SAVI, </a:t>
            </a:r>
            <a:r>
              <a:rPr lang="en-US" altLang="ko-KR" sz="1600" b="1" dirty="0">
                <a:solidFill>
                  <a:schemeClr val="bg1"/>
                </a:solidFill>
                <a:ea typeface="맑은 고딕" pitchFamily="50" charset="-127"/>
              </a:rPr>
              <a:t>MP VEASI </a:t>
            </a:r>
            <a:endParaRPr lang="en-US" altLang="ko-KR" sz="1600" b="1" dirty="0" smtClean="0">
              <a:solidFill>
                <a:schemeClr val="bg1"/>
              </a:solidFill>
              <a:ea typeface="맑은 고딕" pitchFamily="50" charset="-127"/>
            </a:endParaRPr>
          </a:p>
          <a:p>
            <a:endParaRPr lang="en-US" altLang="ko-KR" b="1" dirty="0" smtClean="0">
              <a:solidFill>
                <a:schemeClr val="bg1"/>
              </a:solidFill>
              <a:ea typeface="맑은 고딕" pitchFamily="50" charset="-127"/>
            </a:endParaRPr>
          </a:p>
          <a:p>
            <a:r>
              <a:rPr lang="en-US" altLang="ko-KR" b="1" dirty="0" smtClean="0">
                <a:solidFill>
                  <a:schemeClr val="bg1"/>
                </a:solidFill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latin typeface="돋움"/>
                <a:ea typeface="돋움"/>
              </a:rPr>
              <a:t>※ </a:t>
            </a:r>
            <a:r>
              <a:rPr lang="en-US" altLang="ko-KR" b="1" dirty="0" smtClean="0">
                <a:solidFill>
                  <a:schemeClr val="bg1"/>
                </a:solidFill>
                <a:ea typeface="맑은 고딕" pitchFamily="50" charset="-127"/>
              </a:rPr>
              <a:t>SAVI </a:t>
            </a:r>
            <a:r>
              <a:rPr lang="en-US" altLang="ko-KR" dirty="0" smtClean="0">
                <a:solidFill>
                  <a:schemeClr val="bg1"/>
                </a:solidFill>
                <a:ea typeface="맑은 고딕" pitchFamily="50" charset="-127"/>
              </a:rPr>
              <a:t>(</a:t>
            </a:r>
            <a:r>
              <a:rPr lang="en-US" altLang="ko-KR" dirty="0">
                <a:solidFill>
                  <a:schemeClr val="bg1"/>
                </a:solidFill>
                <a:ea typeface="맑은 고딕" pitchFamily="50" charset="-127"/>
              </a:rPr>
              <a:t>Systematic Analysis of Vulnerability to Intrusion</a:t>
            </a:r>
            <a:r>
              <a:rPr lang="en-US" altLang="ko-KR" dirty="0" smtClean="0">
                <a:solidFill>
                  <a:schemeClr val="bg1"/>
                </a:solidFill>
                <a:ea typeface="맑은 고딕" pitchFamily="50" charset="-127"/>
              </a:rPr>
              <a:t>) ,  </a:t>
            </a:r>
            <a:r>
              <a:rPr lang="en-US" altLang="ko-KR" b="1" dirty="0" smtClean="0">
                <a:solidFill>
                  <a:schemeClr val="bg1"/>
                </a:solidFill>
                <a:ea typeface="맑은 고딕" pitchFamily="50" charset="-127"/>
              </a:rPr>
              <a:t>MP VEASI </a:t>
            </a:r>
            <a:r>
              <a:rPr lang="en-US" altLang="ko-KR" dirty="0" smtClean="0">
                <a:solidFill>
                  <a:schemeClr val="bg1"/>
                </a:solidFill>
                <a:ea typeface="맑은 고딕" pitchFamily="50" charset="-127"/>
              </a:rPr>
              <a:t>(Multipath Very simplified Estimate of Adversary Sequence Interruption)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1307595" y="2618910"/>
            <a:ext cx="3679960" cy="2969142"/>
            <a:chOff x="1114425" y="2676294"/>
            <a:chExt cx="4035831" cy="3368751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425" y="2676294"/>
              <a:ext cx="4035831" cy="3368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80290" y="4599130"/>
              <a:ext cx="540060" cy="2154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Target</a:t>
              </a:r>
              <a:endParaRPr lang="ko-KR" altLang="en-US" sz="8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순서도: 연결자 12"/>
            <p:cNvSpPr>
              <a:spLocks noChangeAspect="1"/>
            </p:cNvSpPr>
            <p:nvPr/>
          </p:nvSpPr>
          <p:spPr bwMode="auto">
            <a:xfrm>
              <a:off x="3266855" y="4601990"/>
              <a:ext cx="182880" cy="182880"/>
            </a:xfrm>
            <a:prstGeom prst="flowChartConnector">
              <a:avLst/>
            </a:prstGeom>
            <a:solidFill>
              <a:srgbClr val="FFC000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200" b="1">
                <a:solidFill>
                  <a:schemeClr val="bg1"/>
                </a:solidFill>
                <a:ea typeface="맑은 고딕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6065223" y="2628264"/>
            <a:ext cx="1453061" cy="2960976"/>
            <a:chOff x="5562110" y="2686749"/>
            <a:chExt cx="1593579" cy="3359486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110" y="2686749"/>
              <a:ext cx="1593579" cy="335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직사각형 16"/>
            <p:cNvSpPr/>
            <p:nvPr/>
          </p:nvSpPr>
          <p:spPr bwMode="auto">
            <a:xfrm>
              <a:off x="5877144" y="5659608"/>
              <a:ext cx="855095" cy="154657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1000" b="1" dirty="0" smtClean="0">
                  <a:ea typeface="맑은 고딕" pitchFamily="50" charset="-127"/>
                </a:rPr>
                <a:t>Target</a:t>
              </a:r>
              <a:endParaRPr lang="ko-KR" altLang="en-US" sz="1000" b="1" dirty="0">
                <a:ea typeface="맑은 고딕" pitchFamily="50" charset="-127"/>
              </a:endParaRPr>
            </a:p>
          </p:txBody>
        </p:sp>
      </p:grpSp>
      <p:sp>
        <p:nvSpPr>
          <p:cNvPr id="18" name="제목 6"/>
          <p:cNvSpPr>
            <a:spLocks noGrp="1"/>
          </p:cNvSpPr>
          <p:nvPr>
            <p:ph type="title"/>
          </p:nvPr>
        </p:nvSpPr>
        <p:spPr>
          <a:xfrm>
            <a:off x="740371" y="125129"/>
            <a:ext cx="8600677" cy="513561"/>
          </a:xfrm>
        </p:spPr>
        <p:txBody>
          <a:bodyPr/>
          <a:lstStyle/>
          <a:p>
            <a:pPr lvl="0" eaLnBrk="0" fontAlgn="base" latinLnBrk="0" hangingPunct="0">
              <a:spcAft>
                <a:spcPct val="0"/>
              </a:spcAft>
            </a:pPr>
            <a:r>
              <a:rPr lang="en-US" altLang="ko-KR" sz="22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3 . ASD(Adversary Sequence Diagram)</a:t>
            </a:r>
            <a:endParaRPr lang="ko-KR" altLang="en-US" sz="1800" dirty="0">
              <a:solidFill>
                <a:prstClr val="black"/>
              </a:solidFill>
              <a:latin typeface="Arial" pitchFamily="34" charset="0"/>
              <a:ea typeface="맑은 고딕" pitchFamily="50" charset="-127"/>
              <a:cs typeface="+mn-cs"/>
            </a:endParaRPr>
          </a:p>
        </p:txBody>
      </p:sp>
      <p:sp>
        <p:nvSpPr>
          <p:cNvPr id="1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48386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10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740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6"/>
          <p:cNvSpPr txBox="1">
            <a:spLocks/>
          </p:cNvSpPr>
          <p:nvPr/>
        </p:nvSpPr>
        <p:spPr>
          <a:xfrm>
            <a:off x="722530" y="125129"/>
            <a:ext cx="8600677" cy="513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Ebrima" panose="02000000000000000000" pitchFamily="2" charset="0"/>
                <a:ea typeface="본고딕 Medium" pitchFamily="34" charset="-127"/>
                <a:cs typeface="Ebrima" panose="02000000000000000000" pitchFamily="2" charset="0"/>
              </a:defRPr>
            </a:lvl1pPr>
          </a:lstStyle>
          <a:p>
            <a:pPr eaLnBrk="0" latinLnBrk="0" hangingPunct="0"/>
            <a:r>
              <a:rPr lang="en-US" altLang="ko-KR" sz="2200" dirty="0">
                <a:solidFill>
                  <a:prstClr val="black"/>
                </a:solidFill>
                <a:ea typeface="맑은 고딕" pitchFamily="50" charset="-127"/>
              </a:rPr>
              <a:t>4 . Modeling &amp; Simulation</a:t>
            </a:r>
            <a:endParaRPr lang="ko-KR" altLang="en-US" sz="1800" dirty="0">
              <a:solidFill>
                <a:prstClr val="black"/>
              </a:solidFill>
              <a:latin typeface="Arial" pitchFamily="34" charset="0"/>
              <a:ea typeface="맑은 고딕" pitchFamily="50" charset="-12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4F5DE5-8114-4ED8-87C9-A52DA27E0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60" y="1066802"/>
            <a:ext cx="8266951" cy="515931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 bwMode="auto">
          <a:xfrm>
            <a:off x="1198833" y="5184195"/>
            <a:ext cx="7508334" cy="10419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rtlCol="0" anchor="ctr"/>
          <a:lstStyle/>
          <a:p>
            <a:pPr algn="ctr"/>
            <a:endParaRPr lang="ko-KR" altLang="en-US" sz="1200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7" name="TextBox 45"/>
          <p:cNvSpPr txBox="1">
            <a:spLocks noChangeArrowheads="1"/>
          </p:cNvSpPr>
          <p:nvPr/>
        </p:nvSpPr>
        <p:spPr bwMode="auto">
          <a:xfrm>
            <a:off x="1345101" y="5438836"/>
            <a:ext cx="7508333" cy="73866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endParaRPr lang="en-US" altLang="ko-KR" sz="1400" b="1" dirty="0" smtClean="0">
              <a:solidFill>
                <a:schemeClr val="bg1"/>
              </a:solidFill>
              <a:ea typeface="맑은 고딕" pitchFamily="50" charset="-127"/>
            </a:endParaRPr>
          </a:p>
          <a:p>
            <a:r>
              <a:rPr lang="ko-KR" altLang="en-US" sz="1600" b="1" dirty="0" smtClean="0">
                <a:solidFill>
                  <a:schemeClr val="bg1"/>
                </a:solidFill>
                <a:ea typeface="맑은 고딕" pitchFamily="50" charset="-127"/>
              </a:rPr>
              <a:t>소프트웨어 </a:t>
            </a:r>
            <a:r>
              <a:rPr lang="en-US" altLang="ko-KR" sz="1600" b="1" dirty="0" smtClean="0">
                <a:solidFill>
                  <a:schemeClr val="bg1"/>
                </a:solidFill>
                <a:ea typeface="맑은 고딕" pitchFamily="50" charset="-127"/>
              </a:rPr>
              <a:t>: AVERT</a:t>
            </a:r>
            <a:endParaRPr lang="en-US" altLang="ko-KR" sz="1600" dirty="0" smtClean="0">
              <a:solidFill>
                <a:schemeClr val="bg1"/>
              </a:solidFill>
              <a:ea typeface="맑은 고딕" pitchFamily="50" charset="-127"/>
            </a:endParaRPr>
          </a:p>
          <a:p>
            <a:endParaRPr lang="ko-KR" altLang="en-US" sz="1200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10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5" y="6356349"/>
            <a:ext cx="350838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11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192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740370" y="728700"/>
            <a:ext cx="8600679" cy="5580619"/>
          </a:xfrm>
        </p:spPr>
        <p:txBody>
          <a:bodyPr anchor="ctr" anchorCtr="1"/>
          <a:lstStyle/>
          <a:p>
            <a:pPr marL="0" indent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800" b="1" dirty="0">
                <a:latin typeface="맑은 고딕"/>
                <a:ea typeface="맑은 고딕"/>
              </a:rPr>
              <a:t>Ⅲ</a:t>
            </a:r>
            <a:r>
              <a:rPr lang="en-US" altLang="ko-KR" sz="2800" b="1" dirty="0">
                <a:ea typeface="맑은 고딕" pitchFamily="50" charset="-127"/>
              </a:rPr>
              <a:t>. </a:t>
            </a:r>
            <a:r>
              <a:rPr lang="ko-KR" altLang="en-US" sz="2800" b="1" dirty="0">
                <a:ea typeface="맑은 고딕" pitchFamily="50" charset="-127"/>
              </a:rPr>
              <a:t>경로 분석</a:t>
            </a:r>
            <a:r>
              <a:rPr lang="en-US" altLang="ko-KR" sz="2800" b="1" dirty="0">
                <a:ea typeface="맑은 고딕" pitchFamily="50" charset="-127"/>
              </a:rPr>
              <a:t>(Path Analysis)</a:t>
            </a:r>
          </a:p>
          <a:p>
            <a:pPr marL="0" lvl="0" indent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endParaRPr lang="ko-KR" altLang="en-US" sz="2800" b="1" dirty="0">
              <a:solidFill>
                <a:prstClr val="black"/>
              </a:solidFill>
              <a:latin typeface="Arial" pitchFamily="34" charset="0"/>
              <a:ea typeface="맑은 고딕" pitchFamily="50" charset="-127"/>
              <a:cs typeface="+mn-cs"/>
            </a:endParaRPr>
          </a:p>
          <a:p>
            <a:pPr marL="365760" lvl="2" indent="0">
              <a:lnSpc>
                <a:spcPct val="150000"/>
              </a:lnSpc>
              <a:buNone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경로 분석의 목적  </a:t>
            </a:r>
          </a:p>
          <a:p>
            <a:pPr marL="365760" lvl="2" indent="0">
              <a:lnSpc>
                <a:spcPct val="150000"/>
              </a:lnSpc>
              <a:buNone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단일 경로 분석  </a:t>
            </a: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48386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136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622647" y="773705"/>
                <a:ext cx="8965867" cy="1305145"/>
              </a:xfrm>
              <a:prstGeom prst="rect">
                <a:avLst/>
              </a:prstGeom>
            </p:spPr>
            <p:txBody>
              <a:bodyPr/>
              <a:lstStyle>
                <a:lvl1pPr marL="1778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Font typeface="Wingdings" pitchFamily="2" charset="2"/>
                  <a:buChar char=""/>
                  <a:defRPr sz="140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lvl1pPr>
                <a:lvl2pPr marL="533400" indent="-176213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Font typeface="Arial" pitchFamily="34" charset="0"/>
                  <a:buChar char="-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2pPr>
                <a:lvl3pPr marL="898525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Font typeface="Wingdings" pitchFamily="2" charset="2"/>
                  <a:buChar char="§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3pPr>
                <a:lvl4pPr marL="1255713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4pPr>
                <a:lvl5pPr marL="16129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5pPr>
                <a:lvl6pPr marL="20701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6pPr>
                <a:lvl7pPr marL="25273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7pPr>
                <a:lvl8pPr marL="29845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8pPr>
                <a:lvl9pPr marL="34417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ASD 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이용하여 적의 모든 경로에 대한 탐지와 지연의 적정성 여부 결정</a:t>
                </a:r>
                <a:r>
                  <a:rPr 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계획된 물리적 방호시스템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(PPS)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의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대응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시간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(Response Times)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에 기반하여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1600" b="1" i="0" smtClean="0">
                            <a:latin typeface="Cambria Math"/>
                            <a:ea typeface="맑은 고딕" panose="020B0503020000020004" pitchFamily="50" charset="-127"/>
                          </a:rPr>
                          <m:t>𝐏</m:t>
                        </m:r>
                      </m:e>
                      <m:sub>
                        <m:r>
                          <a:rPr lang="en-US" altLang="ko-KR" sz="1600" b="1" i="0" smtClean="0">
                            <a:latin typeface="Cambria Math"/>
                            <a:ea typeface="맑은 고딕" panose="020B0503020000020004" pitchFamily="50" charset="-127"/>
                          </a:rPr>
                          <m:t>𝐈</m:t>
                        </m:r>
                      </m:sub>
                    </m:sSub>
                  </m:oMath>
                </a14:m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저지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확률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산정</a:t>
                </a:r>
                <a:endPara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1600" b="1" i="0">
                            <a:latin typeface="Cambria Math"/>
                            <a:ea typeface="맑은 고딕" panose="020B0503020000020004" pitchFamily="50" charset="-127"/>
                          </a:rPr>
                          <m:t>𝐏</m:t>
                        </m:r>
                      </m:e>
                      <m:sub>
                        <m:r>
                          <a:rPr lang="en-US" altLang="ko-KR" sz="1600" b="1" i="0">
                            <a:latin typeface="Cambria Math"/>
                            <a:ea typeface="맑은 고딕" panose="020B0503020000020004" pitchFamily="50" charset="-127"/>
                          </a:rPr>
                          <m:t>𝐈</m:t>
                        </m:r>
                      </m:sub>
                    </m:sSub>
                  </m:oMath>
                </a14:m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저지</a:t>
                </a:r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확률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를 유효성 평가지표로 사용</a:t>
                </a:r>
                <a:endPara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47" y="773705"/>
                <a:ext cx="8965867" cy="1305145"/>
              </a:xfrm>
              <a:prstGeom prst="rect">
                <a:avLst/>
              </a:prstGeom>
              <a:blipFill rotWithShape="1">
                <a:blip r:embed="rId3"/>
                <a:stretch>
                  <a:fillRect l="-204" r="-136" b="-9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62490" y="188914"/>
            <a:ext cx="8907187" cy="406265"/>
          </a:xfrm>
        </p:spPr>
        <p:txBody>
          <a:bodyPr/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경로 분석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(Path Analysis)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목적</a:t>
            </a: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25" y="2888941"/>
            <a:ext cx="3787780" cy="254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1083469" y="2888940"/>
            <a:ext cx="4501382" cy="2571750"/>
            <a:chOff x="1000125" y="2888940"/>
            <a:chExt cx="4155121" cy="25717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2888940"/>
              <a:ext cx="3571875" cy="257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4506844" y="5139190"/>
              <a:ext cx="6484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/>
                <a:t>Path 3</a:t>
              </a:r>
              <a:endParaRPr lang="ko-KR" altLang="en-US" sz="1400" dirty="0"/>
            </a:p>
          </p:txBody>
        </p:sp>
      </p:grpSp>
      <p:sp>
        <p:nvSpPr>
          <p:cNvPr id="10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5" y="6356349"/>
            <a:ext cx="404458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87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57545" y="773705"/>
            <a:ext cx="8815850" cy="2340260"/>
          </a:xfrm>
          <a:prstGeom prst="rect">
            <a:avLst/>
          </a:prstGeom>
        </p:spPr>
        <p:txBody>
          <a:bodyPr/>
          <a:lstStyle>
            <a:lvl1pPr marL="1778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"/>
              <a:defRPr sz="14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33400" indent="-17621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itchFamily="34" charset="0"/>
              <a:buChar char="-"/>
              <a:defRPr sz="1200">
                <a:solidFill>
                  <a:srgbClr val="333333"/>
                </a:solidFill>
                <a:latin typeface="+mn-lt"/>
                <a:ea typeface="+mn-ea"/>
              </a:defRPr>
            </a:lvl2pPr>
            <a:lvl3pPr marL="898525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200">
                <a:solidFill>
                  <a:srgbClr val="333333"/>
                </a:solidFill>
                <a:latin typeface="+mn-lt"/>
                <a:ea typeface="+mn-ea"/>
              </a:defRPr>
            </a:lvl3pPr>
            <a:lvl4pPr marL="1255713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4pPr>
            <a:lvl5pPr marL="16129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5pPr>
            <a:lvl6pPr marL="20701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6pPr>
            <a:lvl7pPr marL="25273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7pPr>
            <a:lvl8pPr marL="29845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8pPr>
            <a:lvl9pPr marL="34417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탐지 확률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(Probability of Detection )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27050" lvl="1" indent="-17145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DBT(Design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Basis Threat)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구역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(Area)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 방호 요소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(Element)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최소 탐지 확률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en-US" altLang="ko-KR" dirty="0" smtClean="0">
                <a:latin typeface="맑은 고딕"/>
                <a:ea typeface="맑은 고딕"/>
              </a:rPr>
              <a:t> (</a:t>
            </a:r>
            <a:r>
              <a:rPr lang="ko-KR" altLang="en-US" dirty="0" smtClean="0">
                <a:latin typeface="맑은 고딕"/>
                <a:ea typeface="맑은 고딕"/>
              </a:rPr>
              <a:t>감지</a:t>
            </a:r>
            <a:r>
              <a:rPr lang="en-US" altLang="ko-KR" dirty="0" smtClean="0">
                <a:latin typeface="맑은 고딕"/>
                <a:ea typeface="맑은 고딕"/>
              </a:rPr>
              <a:t>(Sensing), </a:t>
            </a:r>
            <a:r>
              <a:rPr lang="ko-KR" altLang="en-US" dirty="0" smtClean="0">
                <a:latin typeface="맑은 고딕"/>
                <a:ea typeface="맑은 고딕"/>
              </a:rPr>
              <a:t>경보 통신</a:t>
            </a:r>
            <a:r>
              <a:rPr lang="en-US" altLang="ko-KR" dirty="0" smtClean="0">
                <a:latin typeface="맑은 고딕"/>
                <a:ea typeface="맑은 고딕"/>
              </a:rPr>
              <a:t>(Alarm Communication), </a:t>
            </a:r>
            <a:r>
              <a:rPr lang="ko-KR" altLang="en-US" dirty="0" smtClean="0">
                <a:latin typeface="맑은 고딕"/>
                <a:ea typeface="맑은 고딕"/>
              </a:rPr>
              <a:t>확인평가</a:t>
            </a:r>
            <a:r>
              <a:rPr lang="en-US" altLang="ko-KR" dirty="0" smtClean="0">
                <a:latin typeface="맑은 고딕"/>
                <a:ea typeface="맑은 고딕"/>
              </a:rPr>
              <a:t>(Correct Assessment)</a:t>
            </a:r>
            <a:r>
              <a:rPr lang="ko-KR" altLang="en-US" dirty="0" smtClean="0">
                <a:latin typeface="맑은 고딕"/>
                <a:ea typeface="맑은 고딕"/>
              </a:rPr>
              <a:t>를 고려</a:t>
            </a:r>
            <a:r>
              <a:rPr lang="en-US" altLang="ko-KR" dirty="0" smtClean="0">
                <a:latin typeface="맑은 고딕"/>
                <a:ea typeface="맑은 고딕"/>
              </a:rPr>
              <a:t>)</a:t>
            </a:r>
            <a:r>
              <a:rPr lang="ko-KR" altLang="en-US" dirty="0" smtClean="0">
                <a:latin typeface="맑은 고딕"/>
                <a:ea typeface="맑은 고딕"/>
              </a:rPr>
              <a:t>                    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지연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5270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DBT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 정의된 적의 임무 완수에 대한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구역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Area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방호 요소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(Element)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최소 지연 시간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물리적 방호시스템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(PPS)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대응 시간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(Response Times)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542510" y="188914"/>
                <a:ext cx="8727168" cy="366190"/>
              </a:xfrm>
            </p:spPr>
            <p:txBody>
              <a:bodyPr/>
              <a:lstStyle/>
              <a:p>
                <a:r>
                  <a:rPr lang="en-US" altLang="ko-KR" sz="22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2. </a:t>
                </a:r>
                <a:r>
                  <a:rPr lang="ko-KR" altLang="en-US" sz="22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단일 경로 분석</a:t>
                </a:r>
                <a:r>
                  <a:rPr lang="en-US" altLang="ko-KR" sz="22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(Path Analysis) </a:t>
                </a:r>
                <a:r>
                  <a:rPr lang="en-US" altLang="ko-KR" sz="18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solidFill>
                              <a:schemeClr val="tx1"/>
                            </a:solidFill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>
                            <a:solidFill>
                              <a:schemeClr val="tx1"/>
                            </a:solidFill>
                            <a:latin typeface="Cambria Math"/>
                            <a:ea typeface="맑은 고딕" panose="020B0503020000020004" pitchFamily="50" charset="-127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800" b="0">
                            <a:solidFill>
                              <a:schemeClr val="tx1"/>
                            </a:solidFill>
                            <a:latin typeface="Cambria Math"/>
                            <a:ea typeface="맑은 고딕" panose="020B0503020000020004" pitchFamily="50" charset="-127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8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저지</a:t>
                </a:r>
                <a:r>
                  <a:rPr lang="en-US" altLang="ko-KR" sz="18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8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확률</a:t>
                </a:r>
                <a:r>
                  <a:rPr lang="en-US" altLang="ko-KR" sz="18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  <a:r>
                  <a:rPr lang="ko-KR" altLang="en-US" sz="18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8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산정에 필요한 데이터</a:t>
                </a:r>
                <a:endParaRPr lang="en-US" altLang="ko-KR" sz="18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9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2510" y="188914"/>
                <a:ext cx="8727168" cy="366190"/>
              </a:xfrm>
              <a:blipFill rotWithShape="1">
                <a:blip r:embed="rId3"/>
                <a:stretch>
                  <a:fillRect l="-908" t="-18333" b="-4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80" y="3338990"/>
            <a:ext cx="7472487" cy="268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43629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14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1037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434584" y="3310402"/>
            <a:ext cx="3592064" cy="2436025"/>
            <a:chOff x="1114425" y="2676294"/>
            <a:chExt cx="4035831" cy="336875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425" y="2676294"/>
              <a:ext cx="4035831" cy="3368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380290" y="4599130"/>
              <a:ext cx="540060" cy="4681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Target</a:t>
              </a:r>
              <a:endParaRPr lang="ko-KR" altLang="en-US" sz="8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순서도: 연결자 8"/>
            <p:cNvSpPr>
              <a:spLocks noChangeAspect="1"/>
            </p:cNvSpPr>
            <p:nvPr/>
          </p:nvSpPr>
          <p:spPr bwMode="auto">
            <a:xfrm>
              <a:off x="3266855" y="4601990"/>
              <a:ext cx="182880" cy="182880"/>
            </a:xfrm>
            <a:prstGeom prst="flowChartConnector">
              <a:avLst/>
            </a:prstGeom>
            <a:solidFill>
              <a:srgbClr val="FFC000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200" b="1">
                <a:solidFill>
                  <a:schemeClr val="bg1"/>
                </a:solidFill>
                <a:ea typeface="맑은 고딕" pitchFamily="50" charset="-127"/>
              </a:endParaRPr>
            </a:p>
          </p:txBody>
        </p:sp>
      </p:grpSp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34584" y="188914"/>
            <a:ext cx="9378956" cy="406265"/>
          </a:xfrm>
        </p:spPr>
        <p:txBody>
          <a:bodyPr/>
          <a:lstStyle/>
          <a:p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단일 경로 분석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(Path Analysis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 경로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(ASD)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예시 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953594" y="2393885"/>
            <a:ext cx="1726377" cy="3359486"/>
            <a:chOff x="5562110" y="2686749"/>
            <a:chExt cx="1593579" cy="335948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110" y="2686749"/>
              <a:ext cx="1593579" cy="335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직사각형 16"/>
            <p:cNvSpPr/>
            <p:nvPr/>
          </p:nvSpPr>
          <p:spPr bwMode="auto">
            <a:xfrm>
              <a:off x="5877144" y="5659608"/>
              <a:ext cx="855095" cy="154657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rtlCol="0" anchor="ctr"/>
            <a:lstStyle/>
            <a:p>
              <a:pPr algn="ctr"/>
              <a:r>
                <a:rPr lang="en-US" altLang="ko-KR" sz="1000" b="1" dirty="0" smtClean="0">
                  <a:ea typeface="맑은 고딕" pitchFamily="50" charset="-127"/>
                </a:rPr>
                <a:t>Target</a:t>
              </a:r>
              <a:endParaRPr lang="ko-KR" altLang="en-US" sz="1000" b="1" dirty="0">
                <a:ea typeface="맑은 고딕" pitchFamily="50" charset="-127"/>
              </a:endParaRP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77" y="3586186"/>
            <a:ext cx="3869531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772665" y="773705"/>
            <a:ext cx="8815850" cy="855095"/>
          </a:xfrm>
          <a:prstGeom prst="rect">
            <a:avLst/>
          </a:prstGeom>
        </p:spPr>
        <p:txBody>
          <a:bodyPr/>
          <a:lstStyle>
            <a:lvl1pPr marL="1778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"/>
              <a:defRPr sz="14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33400" indent="-17621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itchFamily="34" charset="0"/>
              <a:buChar char="-"/>
              <a:defRPr sz="1200">
                <a:solidFill>
                  <a:srgbClr val="333333"/>
                </a:solidFill>
                <a:latin typeface="+mn-lt"/>
                <a:ea typeface="+mn-ea"/>
              </a:defRPr>
            </a:lvl2pPr>
            <a:lvl3pPr marL="898525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200">
                <a:solidFill>
                  <a:srgbClr val="333333"/>
                </a:solidFill>
                <a:latin typeface="+mn-lt"/>
                <a:ea typeface="+mn-ea"/>
              </a:defRPr>
            </a:lvl3pPr>
            <a:lvl4pPr marL="1255713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4pPr>
            <a:lvl5pPr marL="16129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5pPr>
            <a:lvl6pPr marL="20701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6pPr>
            <a:lvl7pPr marL="25273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7pPr>
            <a:lvl8pPr marL="29845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8pPr>
            <a:lvl9pPr marL="34417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방호 요소와 구역 측면에서의 적의 경로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Adversary Path in Terms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of Elements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and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Areas)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48386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672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542509" y="188914"/>
                <a:ext cx="9046005" cy="406265"/>
              </a:xfrm>
            </p:spPr>
            <p:txBody>
              <a:bodyPr/>
              <a:lstStyle/>
              <a:p>
                <a:r>
                  <a:rPr lang="en-US" altLang="ko-KR" sz="2200" dirty="0" smtClean="0">
                    <a:solidFill>
                      <a:schemeClr val="tx1"/>
                    </a:solidFill>
                    <a:ea typeface="맑은 고딕" panose="020B0503020000020004" pitchFamily="50" charset="-127"/>
                  </a:rPr>
                  <a:t> </a:t>
                </a:r>
                <a:r>
                  <a:rPr lang="en-US" altLang="ko-KR" sz="22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2. </a:t>
                </a:r>
                <a:r>
                  <a:rPr lang="ko-KR" altLang="en-US" sz="22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단일 경로 분석</a:t>
                </a:r>
                <a:r>
                  <a:rPr lang="en-US" altLang="ko-KR" sz="22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(Path Analysis</a:t>
                </a:r>
                <a:r>
                  <a:rPr lang="en-US" altLang="ko-KR" sz="22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lang="en-US" altLang="ko-KR" sz="18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</a:t>
                </a:r>
                <a:r>
                  <a:rPr lang="en-US" altLang="ko-KR" sz="1800" dirty="0" smtClean="0">
                    <a:solidFill>
                      <a:schemeClr val="tx1"/>
                    </a:solidFill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>
                            <a:solidFill>
                              <a:schemeClr val="tx1"/>
                            </a:solidFill>
                            <a:latin typeface="Cambria Math"/>
                            <a:ea typeface="맑은 고딕" panose="020B0503020000020004" pitchFamily="50" charset="-127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800" b="0">
                            <a:solidFill>
                              <a:schemeClr val="tx1"/>
                            </a:solidFill>
                            <a:latin typeface="Cambria Math"/>
                            <a:ea typeface="맑은 고딕" panose="020B0503020000020004" pitchFamily="50" charset="-127"/>
                          </a:rPr>
                          <m:t>I</m:t>
                        </m:r>
                      </m:sub>
                    </m:sSub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/>
                        <a:ea typeface="맑은 고딕" panose="020B0503020000020004" pitchFamily="50" charset="-127"/>
                      </a:rPr>
                      <m:t> </m:t>
                    </m:r>
                  </m:oMath>
                </a14:m>
                <a:r>
                  <a:rPr lang="ko-KR" altLang="en-US" sz="18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와 지연 시간</a:t>
                </a:r>
                <a:r>
                  <a:rPr lang="en-US" altLang="ko-KR" sz="18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</a:t>
                </a:r>
                <a:r>
                  <a:rPr lang="ko-KR" altLang="en-US" sz="18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탐지 확률 및 대응 시간 </a:t>
                </a:r>
                <a:endParaRPr lang="en-US" altLang="ko-KR" sz="18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2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2509" y="188914"/>
                <a:ext cx="9046005" cy="406265"/>
              </a:xfrm>
              <a:blipFill rotWithShape="1">
                <a:blip r:embed="rId3"/>
                <a:stretch>
                  <a:fillRect t="-13433" b="-298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1101323" y="2168861"/>
            <a:ext cx="8350068" cy="4056411"/>
            <a:chOff x="1016605" y="2168860"/>
            <a:chExt cx="7707755" cy="405641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630" y="2168860"/>
              <a:ext cx="6110730" cy="4056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605" y="3169518"/>
              <a:ext cx="1532297" cy="292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952685" y="773705"/>
                <a:ext cx="8815850" cy="1215134"/>
              </a:xfrm>
              <a:prstGeom prst="rect">
                <a:avLst/>
              </a:prstGeom>
            </p:spPr>
            <p:txBody>
              <a:bodyPr/>
              <a:lstStyle>
                <a:lvl1pPr marL="1778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Font typeface="Wingdings" pitchFamily="2" charset="2"/>
                  <a:buChar char=""/>
                  <a:defRPr sz="140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lvl1pPr>
                <a:lvl2pPr marL="533400" indent="-176213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Font typeface="Arial" pitchFamily="34" charset="0"/>
                  <a:buChar char="-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2pPr>
                <a:lvl3pPr marL="898525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Font typeface="Wingdings" pitchFamily="2" charset="2"/>
                  <a:buChar char="§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3pPr>
                <a:lvl4pPr marL="1255713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4pPr>
                <a:lvl5pPr marL="16129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5pPr>
                <a:lvl6pPr marL="20701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6pPr>
                <a:lvl7pPr marL="25273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7pPr>
                <a:lvl8pPr marL="29845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8pPr>
                <a:lvl9pPr marL="34417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1600" b="1" i="0">
                            <a:latin typeface="Cambria Math"/>
                            <a:ea typeface="맑은 고딕" panose="020B0503020000020004" pitchFamily="50" charset="-127"/>
                          </a:rPr>
                          <m:t>𝐏</m:t>
                        </m:r>
                      </m:e>
                      <m:sub>
                        <m:r>
                          <a:rPr lang="en-US" altLang="ko-KR" sz="1600" b="1" i="0">
                            <a:latin typeface="Cambria Math"/>
                            <a:ea typeface="맑은 고딕" panose="020B0503020000020004" pitchFamily="50" charset="-127"/>
                          </a:rPr>
                          <m:t>𝐈</m:t>
                        </m:r>
                      </m:sub>
                    </m:sSub>
                  </m:oMath>
                </a14:m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저지</a:t>
                </a:r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확률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의 정의</a:t>
                </a:r>
                <a:endParaRPr 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 </a:t>
                </a:r>
                <a:r>
                  <a:rPr lang="en-US" altLang="ko-KR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CDP(Critical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Detection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Point)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까</a:t>
                </a:r>
                <a:r>
                  <a:rPr lang="ko-KR" altLang="en-US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지의 누적 탐지 확률</a:t>
                </a:r>
                <a:endParaRPr lang="en-US" altLang="ko-KR" sz="14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지연 </a:t>
                </a:r>
                <a:r>
                  <a:rPr lang="ko-KR" altLang="en-US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시간과 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탐지 </a:t>
                </a:r>
                <a:r>
                  <a:rPr lang="ko-KR" altLang="en-US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확률 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및 대응 시간 설정</a:t>
                </a:r>
                <a:endPara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4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85" y="773705"/>
                <a:ext cx="8815850" cy="1215134"/>
              </a:xfrm>
              <a:prstGeom prst="rect">
                <a:avLst/>
              </a:prstGeom>
              <a:blipFill rotWithShape="1">
                <a:blip r:embed="rId6"/>
                <a:stretch>
                  <a:fillRect l="-207" b="-85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303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542510" y="188913"/>
                <a:ext cx="8727168" cy="406265"/>
              </a:xfrm>
            </p:spPr>
            <p:txBody>
              <a:bodyPr/>
              <a:lstStyle/>
              <a:p>
                <a:r>
                  <a:rPr lang="en-US" altLang="ko-KR" sz="22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2. </a:t>
                </a:r>
                <a:r>
                  <a:rPr lang="ko-KR" altLang="en-US" sz="22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단일 경로 분석</a:t>
                </a:r>
                <a:r>
                  <a:rPr lang="en-US" altLang="ko-KR" sz="220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(Path Analysis) </a:t>
                </a:r>
                <a:r>
                  <a:rPr lang="en-US" altLang="ko-KR" sz="22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</a:t>
                </a:r>
                <a:r>
                  <a:rPr lang="ko-KR" altLang="en-US" sz="18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단일 경로에 대한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solidFill>
                              <a:schemeClr val="tx1"/>
                            </a:solidFill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1800" b="1" i="0" smtClean="0">
                            <a:solidFill>
                              <a:schemeClr val="tx1"/>
                            </a:solidFill>
                            <a:latin typeface="Cambria Math"/>
                            <a:ea typeface="맑은 고딕" panose="020B0503020000020004" pitchFamily="50" charset="-127"/>
                          </a:rPr>
                          <m:t>𝐏</m:t>
                        </m:r>
                      </m:e>
                      <m:sub>
                        <m:r>
                          <a:rPr lang="en-US" altLang="ko-KR" sz="1800" b="1" i="0" smtClean="0">
                            <a:solidFill>
                              <a:schemeClr val="tx1"/>
                            </a:solidFill>
                            <a:latin typeface="Cambria Math"/>
                            <a:ea typeface="맑은 고딕" panose="020B0503020000020004" pitchFamily="50" charset="-127"/>
                          </a:rPr>
                          <m:t>𝐈</m:t>
                        </m:r>
                      </m:sub>
                    </m:sSub>
                  </m:oMath>
                </a14:m>
                <a:r>
                  <a:rPr lang="en-US" altLang="ko-KR" sz="18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80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산정</a:t>
                </a:r>
                <a:endParaRPr lang="en-US" altLang="ko-KR" sz="180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2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2510" y="188913"/>
                <a:ext cx="8727168" cy="406265"/>
              </a:xfrm>
              <a:blipFill rotWithShape="1">
                <a:blip r:embed="rId3"/>
                <a:stretch>
                  <a:fillRect l="-908" t="-11940" b="-313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907680" y="773705"/>
                <a:ext cx="8815850" cy="450050"/>
              </a:xfrm>
              <a:prstGeom prst="rect">
                <a:avLst/>
              </a:prstGeom>
            </p:spPr>
            <p:txBody>
              <a:bodyPr/>
              <a:lstStyle>
                <a:lvl1pPr marL="1778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Font typeface="Wingdings" pitchFamily="2" charset="2"/>
                  <a:buChar char=""/>
                  <a:defRPr sz="140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lvl1pPr>
                <a:lvl2pPr marL="533400" indent="-176213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Font typeface="Arial" pitchFamily="34" charset="0"/>
                  <a:buChar char="-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2pPr>
                <a:lvl3pPr marL="898525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Font typeface="Wingdings" pitchFamily="2" charset="2"/>
                  <a:buChar char="§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3pPr>
                <a:lvl4pPr marL="1255713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4pPr>
                <a:lvl5pPr marL="16129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5pPr>
                <a:lvl6pPr marL="20701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6pPr>
                <a:lvl7pPr marL="25273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7pPr>
                <a:lvl8pPr marL="29845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8pPr>
                <a:lvl9pPr marL="34417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단일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경로에 대한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1600" b="1" i="0" smtClean="0">
                            <a:latin typeface="Cambria Math"/>
                            <a:ea typeface="맑은 고딕" panose="020B0503020000020004" pitchFamily="50" charset="-127"/>
                          </a:rPr>
                          <m:t>𝐏</m:t>
                        </m:r>
                      </m:e>
                      <m:sub>
                        <m:r>
                          <a:rPr lang="en-US" altLang="ko-KR" sz="1600" b="1" i="0" smtClean="0">
                            <a:latin typeface="Cambria Math"/>
                            <a:ea typeface="맑은 고딕" panose="020B0503020000020004" pitchFamily="50" charset="-127"/>
                          </a:rPr>
                          <m:t>𝐈</m:t>
                        </m:r>
                      </m:sub>
                    </m:sSub>
                    <m:r>
                      <a:rPr lang="en-US" altLang="ko-KR" sz="1600" b="1" i="0" smtClean="0">
                        <a:latin typeface="Cambria Math"/>
                        <a:ea typeface="맑은 고딕" panose="020B0503020000020004" pitchFamily="50" charset="-127"/>
                      </a:rPr>
                      <m:t> </m:t>
                    </m:r>
                  </m:oMath>
                </a14:m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산정 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</a:t>
                </a:r>
                <a:r>
                  <a:rPr lang="en-US" altLang="ko-KR" sz="16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  <a:ea typeface="맑은 고딕" panose="020B0503020000020004" pitchFamily="50" charset="-127"/>
                      </a:rPr>
                      <m:t> </m:t>
                    </m:r>
                    <m:sSub>
                      <m:sSubPr>
                        <m:ctrlPr>
                          <a:rPr lang="en-US" altLang="ko-KR" b="1" i="1"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b="1">
                            <a:latin typeface="Cambria Math"/>
                            <a:ea typeface="맑은 고딕" panose="020B0503020000020004" pitchFamily="50" charset="-127"/>
                          </a:rPr>
                          <m:t>𝐏</m:t>
                        </m:r>
                      </m:e>
                      <m:sub>
                        <m:r>
                          <a:rPr lang="en-US" altLang="ko-KR" b="1">
                            <a:latin typeface="Cambria Math"/>
                            <a:ea typeface="맑은 고딕" panose="020B0503020000020004" pitchFamily="50" charset="-127"/>
                          </a:rPr>
                          <m:t>𝐈</m:t>
                        </m:r>
                      </m:sub>
                    </m:sSub>
                    <m:r>
                      <a:rPr lang="en-US" altLang="ko-KR" b="1">
                        <a:latin typeface="Cambria Math"/>
                        <a:ea typeface="맑은 고딕" panose="020B0503020000020004" pitchFamily="50" charset="-127"/>
                      </a:rPr>
                      <m:t> </m:t>
                    </m:r>
                  </m:oMath>
                </a14:m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= 0.9</a:t>
                </a: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80" y="773705"/>
                <a:ext cx="8815850" cy="450050"/>
              </a:xfrm>
              <a:prstGeom prst="rect">
                <a:avLst/>
              </a:prstGeom>
              <a:blipFill rotWithShape="1">
                <a:blip r:embed="rId4"/>
                <a:stretch>
                  <a:fillRect l="-277" b="-81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1559099" y="1583795"/>
            <a:ext cx="6766560" cy="4572000"/>
            <a:chOff x="1559099" y="1692315"/>
            <a:chExt cx="6766560" cy="4572000"/>
          </a:xfrm>
        </p:grpSpPr>
        <p:grpSp>
          <p:nvGrpSpPr>
            <p:cNvPr id="11" name="그룹 10"/>
            <p:cNvGrpSpPr/>
            <p:nvPr/>
          </p:nvGrpSpPr>
          <p:grpSpPr>
            <a:xfrm>
              <a:off x="1559099" y="1692315"/>
              <a:ext cx="6766560" cy="4572000"/>
              <a:chOff x="1439168" y="1341598"/>
              <a:chExt cx="6373192" cy="5038301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890" y="1341598"/>
                <a:ext cx="4230470" cy="5010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9168" y="2123855"/>
                <a:ext cx="2023431" cy="42560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868395" y="4194085"/>
                <a:ext cx="395374" cy="2355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0000"/>
                    </a:solidFill>
                  </a:rPr>
                  <a:t>CDP</a:t>
                </a:r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직사각형 4"/>
                  <p:cNvSpPr/>
                  <p:nvPr/>
                </p:nvSpPr>
                <p:spPr>
                  <a:xfrm>
                    <a:off x="4428854" y="3313584"/>
                    <a:ext cx="286291" cy="2355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/>
                                <a:ea typeface="맑은 고딕" panose="020B0503020000020004" pitchFamily="50" charset="-127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bg1"/>
                                </a:solidFill>
                                <a:latin typeface="Cambria Math"/>
                                <a:ea typeface="맑은 고딕" panose="020B0503020000020004" pitchFamily="50" charset="-127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bg1"/>
                                </a:solidFill>
                                <a:latin typeface="Cambria Math"/>
                                <a:ea typeface="맑은 고딕" panose="020B0503020000020004" pitchFamily="50" charset="-127"/>
                              </a:rPr>
                              <m:t>I</m:t>
                            </m:r>
                          </m:sub>
                        </m:sSub>
                      </m:oMath>
                    </a14:m>
                    <a:r>
                      <a:rPr lang="ko-KR" altLang="en-US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rPr>
                      <a:t> </a:t>
                    </a:r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" name="직사각형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6925" y="3313584"/>
                    <a:ext cx="310149" cy="2308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직사각형 8"/>
              <p:cNvSpPr/>
              <p:nvPr/>
            </p:nvSpPr>
            <p:spPr bwMode="auto">
              <a:xfrm>
                <a:off x="3581890" y="1943835"/>
                <a:ext cx="945105" cy="225025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ko-KR" altLang="en-US" sz="1200" b="1">
                  <a:solidFill>
                    <a:schemeClr val="bg1"/>
                  </a:solidFill>
                  <a:ea typeface="맑은 고딕" pitchFamily="50" charset="-127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520674" y="5346503"/>
              <a:ext cx="242416" cy="10772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pPr algn="r"/>
              <a:r>
                <a:rPr lang="en-US" altLang="ko-KR" sz="7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</a:t>
              </a:r>
              <a:endParaRPr lang="ko-KR" altLang="en-US" sz="7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8185" y="5346503"/>
              <a:ext cx="242416" cy="10772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pPr algn="r"/>
              <a:r>
                <a:rPr lang="en-US" altLang="ko-KR" sz="7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0.1</a:t>
              </a:r>
              <a:endParaRPr lang="ko-KR" altLang="en-US" sz="7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5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17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887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52500" y="188914"/>
            <a:ext cx="8817178" cy="406265"/>
          </a:xfrm>
        </p:spPr>
        <p:txBody>
          <a:bodyPr/>
          <a:lstStyle/>
          <a:p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단일 경로 분석</a:t>
            </a:r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(Path Analysis) 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펜스 탐지 확률을 증가 시킨 경우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727660" y="773705"/>
                <a:ext cx="8815850" cy="810090"/>
              </a:xfrm>
              <a:prstGeom prst="rect">
                <a:avLst/>
              </a:prstGeom>
            </p:spPr>
            <p:txBody>
              <a:bodyPr/>
              <a:lstStyle>
                <a:lvl1pPr marL="1778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Font typeface="Wingdings" pitchFamily="2" charset="2"/>
                  <a:buChar char=""/>
                  <a:defRPr sz="140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lvl1pPr>
                <a:lvl2pPr marL="533400" indent="-176213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Font typeface="Arial" pitchFamily="34" charset="0"/>
                  <a:buChar char="-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2pPr>
                <a:lvl3pPr marL="898525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Font typeface="Wingdings" pitchFamily="2" charset="2"/>
                  <a:buChar char="§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3pPr>
                <a:lvl4pPr marL="1255713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4pPr>
                <a:lvl5pPr marL="16129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5pPr>
                <a:lvl6pPr marL="20701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6pPr>
                <a:lvl7pPr marL="25273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7pPr>
                <a:lvl8pPr marL="29845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8pPr>
                <a:lvl9pPr marL="3441700" indent="-177800" algn="l" defTabSz="6842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Char char="•"/>
                  <a:defRPr sz="1200">
                    <a:solidFill>
                      <a:srgbClr val="333333"/>
                    </a:solidFill>
                    <a:latin typeface="+mn-lt"/>
                    <a:ea typeface="+mn-ea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펜스</a:t>
                </a:r>
                <a:r>
                  <a:rPr lang="en-US" altLang="ko-KR" sz="16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탐지 확률을 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0.0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에서 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0.9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로 증가 시킨 경우 동일 경로에 대한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1600" b="1" i="0" smtClean="0">
                            <a:latin typeface="Cambria Math"/>
                            <a:ea typeface="맑은 고딕" panose="020B0503020000020004" pitchFamily="50" charset="-127"/>
                          </a:rPr>
                          <m:t>𝐏</m:t>
                        </m:r>
                      </m:e>
                      <m:sub>
                        <m:r>
                          <a:rPr lang="en-US" altLang="ko-KR" sz="1600" b="1" i="0" smtClean="0">
                            <a:latin typeface="Cambria Math"/>
                            <a:ea typeface="맑은 고딕" panose="020B0503020000020004" pitchFamily="50" charset="-127"/>
                          </a:rPr>
                          <m:t>𝐈</m:t>
                        </m:r>
                      </m:sub>
                    </m:sSub>
                    <m:r>
                      <a:rPr lang="en-US" altLang="ko-KR" sz="1600" b="1" i="0" smtClean="0">
                        <a:latin typeface="Cambria Math"/>
                        <a:ea typeface="맑은 고딕" panose="020B0503020000020004" pitchFamily="50" charset="-127"/>
                      </a:rPr>
                      <m:t> </m:t>
                    </m:r>
                  </m:oMath>
                </a14:m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증가</a:t>
                </a:r>
                <a:endPara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/>
                        <a:ea typeface="맑은 고딕" panose="020B0503020000020004" pitchFamily="50" charset="-127"/>
                      </a:rPr>
                      <m:t> </m:t>
                    </m:r>
                    <m:sSub>
                      <m:sSubPr>
                        <m:ctrlPr>
                          <a:rPr lang="en-US" altLang="ko-KR" b="1" i="1"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b="1">
                            <a:latin typeface="Cambria Math"/>
                            <a:ea typeface="맑은 고딕" panose="020B0503020000020004" pitchFamily="50" charset="-127"/>
                          </a:rPr>
                          <m:t>𝐏</m:t>
                        </m:r>
                      </m:e>
                      <m:sub>
                        <m:r>
                          <a:rPr lang="en-US" altLang="ko-KR" b="1">
                            <a:latin typeface="Cambria Math"/>
                            <a:ea typeface="맑은 고딕" panose="020B0503020000020004" pitchFamily="50" charset="-127"/>
                          </a:rPr>
                          <m:t>𝐈</m:t>
                        </m:r>
                      </m:sub>
                    </m:sSub>
                    <m:r>
                      <a:rPr lang="en-US" altLang="ko-KR" b="1">
                        <a:latin typeface="Cambria Math"/>
                        <a:ea typeface="맑은 고딕" panose="020B0503020000020004" pitchFamily="50" charset="-127"/>
                      </a:rPr>
                      <m:t> </m:t>
                    </m:r>
                  </m:oMath>
                </a14:m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:  0.9 → 0.99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Char char="ü"/>
                </a:pPr>
                <a:endPara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60" y="773705"/>
                <a:ext cx="8815850" cy="810090"/>
              </a:xfrm>
              <a:prstGeom prst="rect">
                <a:avLst/>
              </a:prstGeom>
              <a:blipFill rotWithShape="1">
                <a:blip r:embed="rId3"/>
                <a:stretch>
                  <a:fillRect l="-207" b="-82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/>
          <p:cNvGrpSpPr/>
          <p:nvPr/>
        </p:nvGrpSpPr>
        <p:grpSpPr>
          <a:xfrm>
            <a:off x="1487615" y="1718810"/>
            <a:ext cx="6766560" cy="4572000"/>
            <a:chOff x="1487615" y="1782325"/>
            <a:chExt cx="6766560" cy="4572000"/>
          </a:xfrm>
        </p:grpSpPr>
        <p:grpSp>
          <p:nvGrpSpPr>
            <p:cNvPr id="9" name="그룹 8"/>
            <p:cNvGrpSpPr/>
            <p:nvPr/>
          </p:nvGrpSpPr>
          <p:grpSpPr>
            <a:xfrm>
              <a:off x="1487615" y="1782325"/>
              <a:ext cx="6766560" cy="4572000"/>
              <a:chOff x="1277957" y="1328390"/>
              <a:chExt cx="6039348" cy="5025935"/>
            </a:xfrm>
          </p:grpSpPr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957" y="2093475"/>
                <a:ext cx="2024063" cy="4260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8139" y="1328390"/>
                <a:ext cx="4209166" cy="5010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341554" y="4188278"/>
                <a:ext cx="395374" cy="2349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0000"/>
                    </a:solidFill>
                  </a:rPr>
                  <a:t>CDP</a:t>
                </a:r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" name="직사각형 4"/>
              <p:cNvSpPr/>
              <p:nvPr/>
            </p:nvSpPr>
            <p:spPr bwMode="auto">
              <a:xfrm>
                <a:off x="3108139" y="1853825"/>
                <a:ext cx="968806" cy="27003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ko-KR" altLang="en-US" sz="1200" b="1">
                  <a:solidFill>
                    <a:schemeClr val="bg1"/>
                  </a:solidFill>
                  <a:ea typeface="맑은 고딕" pitchFamily="50" charset="-127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28175" y="5436513"/>
              <a:ext cx="242416" cy="10772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pPr algn="r"/>
              <a:r>
                <a:rPr lang="en-US" altLang="ko-KR" sz="7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0.1</a:t>
              </a:r>
              <a:endParaRPr lang="ko-KR" altLang="en-US" sz="7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58045" y="5436513"/>
              <a:ext cx="242416" cy="10772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noFill/>
            </a:ln>
          </p:spPr>
          <p:txBody>
            <a:bodyPr wrap="square" lIns="0" tIns="0" rIns="0" bIns="0" rtlCol="0" anchor="ctr" anchorCtr="1">
              <a:spAutoFit/>
            </a:bodyPr>
            <a:lstStyle/>
            <a:p>
              <a:pPr algn="r"/>
              <a:r>
                <a:rPr lang="en-US" altLang="ko-KR" sz="7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0</a:t>
              </a:r>
              <a:endParaRPr lang="ko-KR" altLang="en-US" sz="7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18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54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2461" y="125129"/>
            <a:ext cx="9676074" cy="513561"/>
          </a:xfrm>
        </p:spPr>
        <p:txBody>
          <a:bodyPr/>
          <a:lstStyle/>
          <a:p>
            <a:pPr algn="ctr"/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목     차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72680" y="773705"/>
            <a:ext cx="6390710" cy="4995555"/>
          </a:xfrm>
        </p:spPr>
        <p:txBody>
          <a:bodyPr>
            <a:noAutofit/>
          </a:bodyPr>
          <a:lstStyle/>
          <a:p>
            <a:pPr marL="0" indent="0">
              <a:lnSpc>
                <a:spcPts val="1000"/>
              </a:lnSpc>
              <a:buNone/>
            </a:pPr>
            <a:endParaRPr lang="en-US" altLang="ko-KR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유효성 평가 목적 및 활용</a:t>
            </a:r>
            <a:endParaRPr lang="en-US" altLang="ko-KR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1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물리보안 유효성 평가 왜 필요한가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2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물리보안 유효성의 활용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	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Ⅱ.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유효성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평가방안 </a:t>
            </a:r>
            <a:endParaRPr lang="en-US" altLang="ko-KR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1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체크리스트 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2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Force on Force(</a:t>
            </a:r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FoF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훈련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3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ASD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4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Modeling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Simulation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b="1" dirty="0" smtClean="0">
                <a:latin typeface="맑은 고딕"/>
                <a:ea typeface="맑은 고딕"/>
              </a:rPr>
              <a:t>Ⅲ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경로 분석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(Path Analysis)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1.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분석의 목적 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2.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단일 경로 분석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en-US" altLang="ko-KR" b="1" dirty="0" smtClean="0">
                <a:latin typeface="맑은 고딕"/>
                <a:ea typeface="맑은 고딕"/>
              </a:rPr>
              <a:t>Ⅳ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유효성 평가 및 최적화 방안 도출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(AVERT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활용사례 중심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b="1" dirty="0" smtClean="0">
                <a:latin typeface="맑은 고딕"/>
                <a:ea typeface="맑은 고딕"/>
              </a:rPr>
              <a:t>Ⅴ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Drone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공격 모델과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Baseline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모델의 유효성 비교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(AVERT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이용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  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3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740370" y="728700"/>
            <a:ext cx="8600679" cy="5580619"/>
          </a:xfrm>
        </p:spPr>
        <p:txBody>
          <a:bodyPr anchor="ctr" anchorCtr="1"/>
          <a:lstStyle/>
          <a:p>
            <a:pPr indent="0">
              <a:buNone/>
            </a:pPr>
            <a:r>
              <a:rPr lang="ko-KR" altLang="en-US" sz="2800" b="1" dirty="0" smtClean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 </a:t>
            </a:r>
            <a:r>
              <a:rPr lang="en-US" altLang="ko-KR" sz="2800" b="1" dirty="0">
                <a:latin typeface="맑은 고딕"/>
                <a:ea typeface="맑은 고딕"/>
              </a:rPr>
              <a:t>Ⅳ</a:t>
            </a:r>
            <a:r>
              <a:rPr lang="en-US" altLang="ko-KR" sz="2800" b="1" dirty="0">
                <a:ea typeface="맑은 고딕" pitchFamily="50" charset="-127"/>
              </a:rPr>
              <a:t>. </a:t>
            </a:r>
            <a:r>
              <a:rPr lang="ko-KR" altLang="en-US" sz="2800" b="1" dirty="0">
                <a:ea typeface="맑은 고딕" pitchFamily="50" charset="-127"/>
              </a:rPr>
              <a:t>유효성 평가 및 최적화 방안 도출</a:t>
            </a:r>
            <a:endParaRPr lang="en-US" altLang="ko-KR" sz="2800" b="1" dirty="0">
              <a:ea typeface="맑은 고딕" pitchFamily="50" charset="-127"/>
            </a:endParaRPr>
          </a:p>
          <a:p>
            <a:pPr indent="0">
              <a:buNone/>
            </a:pPr>
            <a:r>
              <a:rPr lang="en-US" altLang="ko-KR" sz="2800" b="1" dirty="0" smtClean="0">
                <a:ea typeface="맑은 고딕" pitchFamily="50" charset="-127"/>
              </a:rPr>
              <a:t>        (</a:t>
            </a:r>
            <a:r>
              <a:rPr lang="en-US" altLang="ko-KR" sz="2800" b="1" dirty="0">
                <a:ea typeface="맑은 고딕" pitchFamily="50" charset="-127"/>
              </a:rPr>
              <a:t>AVERT </a:t>
            </a:r>
            <a:r>
              <a:rPr lang="ko-KR" altLang="en-US" sz="2800" b="1" dirty="0">
                <a:ea typeface="맑은 고딕" pitchFamily="50" charset="-127"/>
              </a:rPr>
              <a:t>이용 사례 중심</a:t>
            </a:r>
            <a:r>
              <a:rPr lang="en-US" altLang="ko-KR" sz="2800" b="1" dirty="0" smtClean="0">
                <a:ea typeface="맑은 고딕" pitchFamily="50" charset="-127"/>
              </a:rPr>
              <a:t>)</a:t>
            </a:r>
            <a:endParaRPr lang="en-US" altLang="ko-KR" sz="2800" b="1" dirty="0">
              <a:ea typeface="맑은 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48386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19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475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20</a:t>
            </a:fld>
            <a:endParaRPr lang="en-US" altLang="ko-KR"/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632519" y="217488"/>
            <a:ext cx="912385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en-US" altLang="ko-KR" sz="2200" b="1" dirty="0" smtClean="0">
                <a:ea typeface="맑은 고딕" pitchFamily="50" charset="-127"/>
              </a:rPr>
              <a:t>AVERT </a:t>
            </a:r>
            <a:r>
              <a:rPr lang="ko-KR" altLang="en-US" sz="2200" b="1" dirty="0" smtClean="0">
                <a:ea typeface="맑은 고딕" pitchFamily="50" charset="-127"/>
              </a:rPr>
              <a:t>소프트웨어 소개 </a:t>
            </a:r>
            <a:r>
              <a:rPr lang="en-US" altLang="ko-KR" sz="1800" b="1" dirty="0" smtClean="0">
                <a:ea typeface="맑은 고딕" pitchFamily="50" charset="-127"/>
              </a:rPr>
              <a:t>– 3D Modeling &amp; Simulation</a:t>
            </a:r>
            <a:endParaRPr lang="ko-KR" altLang="en-US" sz="1800" b="1" dirty="0">
              <a:ea typeface="맑은 고딕" pitchFamily="50" charset="-127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35" y="863715"/>
            <a:ext cx="7814733" cy="49450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Oval 4"/>
          <p:cNvSpPr/>
          <p:nvPr/>
        </p:nvSpPr>
        <p:spPr>
          <a:xfrm>
            <a:off x="3997990" y="3958607"/>
            <a:ext cx="41275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65%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Oval 5"/>
          <p:cNvSpPr/>
          <p:nvPr/>
        </p:nvSpPr>
        <p:spPr>
          <a:xfrm>
            <a:off x="5902144" y="1977407"/>
            <a:ext cx="412750" cy="381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81%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Oval 6"/>
          <p:cNvSpPr/>
          <p:nvPr/>
        </p:nvSpPr>
        <p:spPr>
          <a:xfrm>
            <a:off x="3739334" y="1672607"/>
            <a:ext cx="412750" cy="381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85%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Oval 7"/>
          <p:cNvSpPr/>
          <p:nvPr/>
        </p:nvSpPr>
        <p:spPr>
          <a:xfrm>
            <a:off x="2316722" y="3384462"/>
            <a:ext cx="412750" cy="381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87%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5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1518" y="2831982"/>
            <a:ext cx="2800210" cy="81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5905" y="5312308"/>
            <a:ext cx="5515822" cy="775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2144" y="3774667"/>
            <a:ext cx="3439583" cy="14138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6780" y="1701626"/>
            <a:ext cx="2324947" cy="100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143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1"/>
          <p:cNvSpPr>
            <a:spLocks noChangeArrowheads="1"/>
          </p:cNvSpPr>
          <p:nvPr/>
        </p:nvSpPr>
        <p:spPr bwMode="auto">
          <a:xfrm>
            <a:off x="542509" y="217488"/>
            <a:ext cx="921386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en-US" altLang="ko-KR" sz="2200" b="1" dirty="0" smtClean="0">
                <a:ea typeface="맑은 고딕" pitchFamily="50" charset="-127"/>
              </a:rPr>
              <a:t>AVERT </a:t>
            </a:r>
            <a:r>
              <a:rPr lang="ko-KR" altLang="en-US" sz="2200" b="1" dirty="0" smtClean="0">
                <a:ea typeface="맑은 고딕" pitchFamily="50" charset="-127"/>
              </a:rPr>
              <a:t>소프트웨어 소개 </a:t>
            </a:r>
            <a:r>
              <a:rPr lang="en-US" altLang="ko-KR" sz="1800" b="1" dirty="0" smtClean="0">
                <a:ea typeface="맑은 고딕" pitchFamily="50" charset="-127"/>
              </a:rPr>
              <a:t>– </a:t>
            </a:r>
            <a:r>
              <a:rPr lang="ko-KR" altLang="en-US" sz="1800" b="1" dirty="0" smtClean="0">
                <a:ea typeface="맑은 고딕" pitchFamily="50" charset="-127"/>
              </a:rPr>
              <a:t>공인 솔루션</a:t>
            </a:r>
            <a:endParaRPr lang="ko-KR" altLang="en-US" sz="1800" b="1" dirty="0">
              <a:ea typeface="맑은 고딕" pitchFamily="50" charset="-127"/>
            </a:endParaRPr>
          </a:p>
        </p:txBody>
      </p:sp>
      <p:sp>
        <p:nvSpPr>
          <p:cNvPr id="30725" name="Rectangle 18"/>
          <p:cNvSpPr>
            <a:spLocks noChangeArrowheads="1"/>
          </p:cNvSpPr>
          <p:nvPr/>
        </p:nvSpPr>
        <p:spPr bwMode="auto">
          <a:xfrm>
            <a:off x="655022" y="863715"/>
            <a:ext cx="848344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rgbClr val="000066"/>
              </a:buClr>
              <a:buFont typeface="Wingdings" pitchFamily="2" charset="2"/>
              <a:buChar char="ü"/>
            </a:pPr>
            <a:r>
              <a:rPr lang="ko-KR" altLang="en-US" sz="1600" dirty="0">
                <a:ea typeface="맑은 고딕" pitchFamily="50" charset="-127"/>
              </a:rPr>
              <a:t> </a:t>
            </a:r>
            <a:r>
              <a:rPr lang="ko-KR" altLang="en-US" sz="1600" dirty="0" smtClean="0">
                <a:ea typeface="맑은 고딕" pitchFamily="50" charset="-127"/>
              </a:rPr>
              <a:t>현재 </a:t>
            </a:r>
            <a:r>
              <a:rPr lang="ko-KR" altLang="en-US" sz="1600" dirty="0">
                <a:ea typeface="맑은 고딕" pitchFamily="50" charset="-127"/>
              </a:rPr>
              <a:t>미국 </a:t>
            </a:r>
            <a:r>
              <a:rPr lang="ko-KR" altLang="en-US" sz="1600" dirty="0" smtClean="0">
                <a:ea typeface="맑은 고딕" pitchFamily="50" charset="-127"/>
              </a:rPr>
              <a:t>상용원자력발전소</a:t>
            </a:r>
            <a:r>
              <a:rPr lang="en-US" altLang="ko-KR" sz="1600" dirty="0" smtClean="0">
                <a:ea typeface="맑은 고딕" pitchFamily="50" charset="-127"/>
              </a:rPr>
              <a:t>, </a:t>
            </a:r>
            <a:r>
              <a:rPr lang="ko-KR" altLang="en-US" sz="1600" dirty="0" smtClean="0">
                <a:ea typeface="맑은 고딕" pitchFamily="50" charset="-127"/>
              </a:rPr>
              <a:t>에너지</a:t>
            </a:r>
            <a:r>
              <a:rPr lang="en-US" altLang="ko-KR" sz="1600" dirty="0" smtClean="0">
                <a:ea typeface="맑은 고딕" pitchFamily="50" charset="-127"/>
              </a:rPr>
              <a:t>, </a:t>
            </a:r>
            <a:r>
              <a:rPr lang="ko-KR" altLang="en-US" sz="1600" dirty="0" smtClean="0">
                <a:ea typeface="맑은 고딕" pitchFamily="50" charset="-127"/>
              </a:rPr>
              <a:t>국방</a:t>
            </a:r>
            <a:r>
              <a:rPr lang="en-US" altLang="ko-KR" sz="1600" dirty="0" smtClean="0">
                <a:ea typeface="맑은 고딕" pitchFamily="50" charset="-127"/>
              </a:rPr>
              <a:t>, </a:t>
            </a:r>
            <a:r>
              <a:rPr lang="ko-KR" altLang="en-US" sz="1600" dirty="0" smtClean="0">
                <a:ea typeface="맑은 고딕" pitchFamily="50" charset="-127"/>
              </a:rPr>
              <a:t>국가 주요 인프라 시장에서</a:t>
            </a:r>
            <a:endParaRPr lang="en-US" altLang="ko-KR" sz="1600" dirty="0" smtClean="0">
              <a:ea typeface="맑은 고딕" pitchFamily="50" charset="-127"/>
            </a:endParaRPr>
          </a:p>
          <a:p>
            <a:pPr algn="l">
              <a:lnSpc>
                <a:spcPct val="150000"/>
              </a:lnSpc>
              <a:buClr>
                <a:srgbClr val="000066"/>
              </a:buClr>
            </a:pPr>
            <a:r>
              <a:rPr lang="en-US" altLang="ko-KR" sz="1600" dirty="0">
                <a:ea typeface="맑은 고딕" pitchFamily="50" charset="-127"/>
              </a:rPr>
              <a:t> </a:t>
            </a:r>
            <a:r>
              <a:rPr lang="en-US" altLang="ko-KR" sz="1600" dirty="0" smtClean="0">
                <a:ea typeface="맑은 고딕" pitchFamily="50" charset="-127"/>
              </a:rPr>
              <a:t> </a:t>
            </a:r>
            <a:r>
              <a:rPr lang="ko-KR" altLang="en-US" sz="1600" dirty="0" smtClean="0">
                <a:ea typeface="맑은 고딕" pitchFamily="50" charset="-127"/>
              </a:rPr>
              <a:t>    </a:t>
            </a:r>
            <a:r>
              <a:rPr lang="en-US" altLang="ko-KR" sz="1600" b="1" dirty="0" smtClean="0">
                <a:ea typeface="맑은 고딕" pitchFamily="50" charset="-127"/>
              </a:rPr>
              <a:t>65%</a:t>
            </a:r>
            <a:r>
              <a:rPr lang="ko-KR" altLang="en-US" sz="1600" b="1" dirty="0" smtClean="0">
                <a:ea typeface="맑은 고딕" pitchFamily="50" charset="-127"/>
              </a:rPr>
              <a:t>의 </a:t>
            </a:r>
            <a:r>
              <a:rPr lang="ko-KR" altLang="en-US" sz="1600" dirty="0" smtClean="0">
                <a:ea typeface="맑은 고딕" pitchFamily="50" charset="-127"/>
              </a:rPr>
              <a:t>시장 점유율</a:t>
            </a:r>
            <a:endParaRPr lang="en-US" altLang="ko-KR" sz="1600" dirty="0" smtClean="0">
              <a:ea typeface="맑은 고딕" pitchFamily="50" charset="-127"/>
            </a:endParaRPr>
          </a:p>
          <a:p>
            <a:pPr marL="285750" indent="-285750" algn="l">
              <a:lnSpc>
                <a:spcPct val="150000"/>
              </a:lnSpc>
              <a:buClr>
                <a:srgbClr val="000066"/>
              </a:buClr>
              <a:buFont typeface="Wingdings" pitchFamily="2" charset="2"/>
              <a:buChar char="ü"/>
            </a:pPr>
            <a:r>
              <a:rPr lang="ko-KR" altLang="en-US" sz="1600" b="1" dirty="0" smtClean="0">
                <a:ea typeface="맑은 고딕" pitchFamily="50" charset="-127"/>
              </a:rPr>
              <a:t>공인</a:t>
            </a:r>
            <a:r>
              <a:rPr lang="ko-KR" altLang="en-US" sz="1600" dirty="0" smtClean="0">
                <a:ea typeface="맑은 고딕" pitchFamily="50" charset="-127"/>
              </a:rPr>
              <a:t> 솔루션 소프트웨어                                         </a:t>
            </a:r>
            <a:endParaRPr lang="en-US" altLang="ko-KR" sz="1600" b="1" dirty="0">
              <a:ea typeface="맑은 고딕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21</a:t>
            </a:fld>
            <a:endParaRPr lang="en-US" altLang="ko-KR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88135E7F-7D9A-4708-B8FE-8051ABCD9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60" y="2168860"/>
            <a:ext cx="7978846" cy="3780419"/>
          </a:xfrm>
          <a:prstGeom prst="rect">
            <a:avLst/>
          </a:prstGeom>
        </p:spPr>
      </p:pic>
      <p:sp>
        <p:nvSpPr>
          <p:cNvPr id="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7070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1"/>
          <p:cNvSpPr>
            <a:spLocks noChangeArrowheads="1"/>
          </p:cNvSpPr>
          <p:nvPr/>
        </p:nvSpPr>
        <p:spPr bwMode="auto">
          <a:xfrm>
            <a:off x="677525" y="217488"/>
            <a:ext cx="9078854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en-US" altLang="ko-KR" sz="2200" b="1" dirty="0" smtClean="0">
                <a:ea typeface="맑은 고딕" pitchFamily="50" charset="-127"/>
              </a:rPr>
              <a:t>Modeling</a:t>
            </a:r>
            <a:r>
              <a:rPr lang="ko-KR" altLang="en-US" sz="2200" b="1" dirty="0" smtClean="0">
                <a:ea typeface="맑은 고딕" pitchFamily="50" charset="-127"/>
              </a:rPr>
              <a:t> </a:t>
            </a:r>
            <a:r>
              <a:rPr lang="en-US" altLang="ko-KR" sz="2200" b="1" dirty="0" smtClean="0">
                <a:ea typeface="맑은 고딕" pitchFamily="50" charset="-127"/>
              </a:rPr>
              <a:t>&amp; Simulation</a:t>
            </a:r>
            <a:r>
              <a:rPr lang="ko-KR" altLang="en-US" sz="2200" b="1" dirty="0" smtClean="0">
                <a:ea typeface="맑은 고딕" pitchFamily="50" charset="-127"/>
              </a:rPr>
              <a:t> 주요 분석 프로세스</a:t>
            </a:r>
            <a:endParaRPr lang="ko-KR" altLang="en-US" sz="2200" b="1" dirty="0">
              <a:ea typeface="맑은 고딕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22</a:t>
            </a:fld>
            <a:endParaRPr lang="en-US" altLang="ko-KR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587515" y="728700"/>
            <a:ext cx="8629663" cy="2980581"/>
          </a:xfrm>
        </p:spPr>
        <p:txBody>
          <a:bodyPr>
            <a:noAutofit/>
          </a:bodyPr>
          <a:lstStyle/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CARVER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목표물 세트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(Target Set)  </a:t>
            </a:r>
          </a:p>
          <a:p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공격자 경로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(Adversary Pathway)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endParaRPr lang="en-US" altLang="ko-KR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사이트 외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곽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경계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(Site Perimeter)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분석</a:t>
            </a:r>
            <a:endParaRPr lang="en-US" altLang="ko-KR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종심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방어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(Defense in Depth)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endParaRPr lang="en-US" altLang="ko-KR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공격자 출발지점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(Starting Location)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endParaRPr lang="en-US" altLang="ko-KR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공격자 위협구조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(Threat Structure)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endParaRPr lang="en-US" altLang="ko-KR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불확실성 및 마진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(Uncertainty and Margin)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269" y="3724245"/>
            <a:ext cx="4521229" cy="25850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12" y="3596769"/>
            <a:ext cx="4151526" cy="261029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565012" y="3596769"/>
            <a:ext cx="731332" cy="22502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rtlCol="0" anchor="ctr"/>
          <a:lstStyle/>
          <a:p>
            <a:pPr algn="ctr"/>
            <a:endParaRPr lang="ko-KR" altLang="en-US" sz="1200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148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515" y="188913"/>
            <a:ext cx="8682163" cy="369332"/>
          </a:xfrm>
        </p:spPr>
        <p:txBody>
          <a:bodyPr/>
          <a:lstStyle/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출입 수준과 방호지대 설정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2500" y="773705"/>
            <a:ext cx="8777388" cy="888331"/>
          </a:xfrm>
        </p:spPr>
        <p:txBody>
          <a:bodyPr>
            <a:noAutofit/>
          </a:bodyPr>
          <a:lstStyle/>
          <a:p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접근 권한과 경계 대상 영역에 따라 출입 수준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(Access Level)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방호지대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(Security Layer)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설정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767535" y="1853825"/>
            <a:ext cx="8730970" cy="4168207"/>
            <a:chOff x="767535" y="2071688"/>
            <a:chExt cx="8278084" cy="404035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35" y="2071688"/>
              <a:ext cx="8278084" cy="4040354"/>
            </a:xfrm>
            <a:prstGeom prst="rect">
              <a:avLst/>
            </a:prstGeom>
          </p:spPr>
        </p:pic>
        <p:cxnSp>
          <p:nvCxnSpPr>
            <p:cNvPr id="24" name="직선 화살표 연결선 23"/>
            <p:cNvCxnSpPr/>
            <p:nvPr/>
          </p:nvCxnSpPr>
          <p:spPr>
            <a:xfrm flipH="1">
              <a:off x="6305866" y="3511298"/>
              <a:ext cx="312847" cy="9662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꺾인 연결선 8"/>
            <p:cNvCxnSpPr/>
            <p:nvPr/>
          </p:nvCxnSpPr>
          <p:spPr>
            <a:xfrm rot="10800000">
              <a:off x="1907718" y="3778559"/>
              <a:ext cx="27049" cy="7629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1907718" y="3778559"/>
              <a:ext cx="5289611" cy="20078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V="1">
              <a:off x="7197328" y="5143500"/>
              <a:ext cx="928688" cy="6429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V="1">
              <a:off x="8126016" y="3786188"/>
              <a:ext cx="619125" cy="13573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flipH="1" flipV="1">
              <a:off x="7971236" y="2857500"/>
              <a:ext cx="773906" cy="9210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H="1" flipV="1">
              <a:off x="7584281" y="2767935"/>
              <a:ext cx="386954" cy="895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H="1" flipV="1">
              <a:off x="7274719" y="2714627"/>
              <a:ext cx="309563" cy="533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flipH="1" flipV="1">
              <a:off x="3405188" y="2571751"/>
              <a:ext cx="3869531" cy="1428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H="1">
              <a:off x="1907718" y="2571750"/>
              <a:ext cx="1497470" cy="12144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522730" y="3523583"/>
              <a:ext cx="481824" cy="24622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/>
                <a:t>1</a:t>
              </a:r>
              <a:r>
                <a:rPr lang="ko-KR" altLang="en-US" sz="1000" dirty="0"/>
                <a:t>선</a:t>
              </a:r>
            </a:p>
          </p:txBody>
        </p:sp>
        <p:cxnSp>
          <p:nvCxnSpPr>
            <p:cNvPr id="53" name="직선 연결선 52"/>
            <p:cNvCxnSpPr/>
            <p:nvPr/>
          </p:nvCxnSpPr>
          <p:spPr>
            <a:xfrm flipH="1" flipV="1">
              <a:off x="4188863" y="3936693"/>
              <a:ext cx="3704982" cy="113691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 flipV="1">
              <a:off x="7893844" y="3732879"/>
              <a:ext cx="636606" cy="1357313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 flipH="1" flipV="1">
              <a:off x="6112157" y="3259457"/>
              <a:ext cx="2416592" cy="510143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 flipH="1">
              <a:off x="4846848" y="3259456"/>
              <a:ext cx="1265308" cy="260216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 flipH="1">
              <a:off x="4215911" y="3519673"/>
              <a:ext cx="630937" cy="417021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736170" y="3047764"/>
              <a:ext cx="481824" cy="24622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/>
                <a:t>2</a:t>
              </a:r>
              <a:r>
                <a:rPr lang="ko-KR" altLang="en-US" sz="1000" dirty="0"/>
                <a:t>선</a:t>
              </a:r>
            </a:p>
          </p:txBody>
        </p:sp>
        <p:cxnSp>
          <p:nvCxnSpPr>
            <p:cNvPr id="77" name="직선 연결선 76"/>
            <p:cNvCxnSpPr/>
            <p:nvPr/>
          </p:nvCxnSpPr>
          <p:spPr>
            <a:xfrm>
              <a:off x="5756719" y="3634619"/>
              <a:ext cx="336621" cy="1161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 flipV="1">
              <a:off x="6112522" y="3452703"/>
              <a:ext cx="330194" cy="29806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 flipV="1">
              <a:off x="5764849" y="3336800"/>
              <a:ext cx="330194" cy="29806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6059084" y="3380424"/>
              <a:ext cx="336621" cy="1161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613398" y="3380424"/>
              <a:ext cx="481824" cy="24622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/>
                <a:t>3</a:t>
              </a:r>
              <a:r>
                <a:rPr lang="ko-KR" altLang="en-US" sz="1000" dirty="0"/>
                <a:t>선</a:t>
              </a:r>
            </a:p>
          </p:txBody>
        </p:sp>
        <p:cxnSp>
          <p:nvCxnSpPr>
            <p:cNvPr id="35" name="직선 화살표 연결선 34"/>
            <p:cNvCxnSpPr>
              <a:stCxn id="51" idx="1"/>
            </p:cNvCxnSpPr>
            <p:nvPr/>
          </p:nvCxnSpPr>
          <p:spPr>
            <a:xfrm flipH="1">
              <a:off x="2124244" y="3646694"/>
              <a:ext cx="398486" cy="2046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>
            <a:xfrm>
              <a:off x="5223030" y="3178969"/>
              <a:ext cx="318759" cy="1930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2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043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4308" y="188913"/>
            <a:ext cx="8705370" cy="369332"/>
          </a:xfrm>
        </p:spPr>
        <p:txBody>
          <a:bodyPr/>
          <a:lstStyle/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공격 전략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(Adversary Strategy)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1086" y="773706"/>
            <a:ext cx="8912403" cy="126013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Avoid Detection,  Avoid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Firepower,  Fastest</a:t>
            </a:r>
          </a:p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Threshold :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Avoid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Detection + Fastest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Shortest</a:t>
            </a:r>
            <a:endParaRPr lang="en-US" altLang="ko-KR" sz="16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896149" y="2142899"/>
            <a:ext cx="8467342" cy="4031406"/>
            <a:chOff x="440039" y="1914641"/>
            <a:chExt cx="8901657" cy="4533470"/>
          </a:xfrm>
        </p:grpSpPr>
        <p:pic>
          <p:nvPicPr>
            <p:cNvPr id="8" name="내용 개체 틀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0039" y="1914641"/>
              <a:ext cx="8901657" cy="453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위로 구부러진 화살표 8"/>
            <p:cNvSpPr/>
            <p:nvPr/>
          </p:nvSpPr>
          <p:spPr>
            <a:xfrm rot="10563228">
              <a:off x="2878694" y="2016055"/>
              <a:ext cx="2771264" cy="497012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44">
                <a:solidFill>
                  <a:schemeClr val="tx1"/>
                </a:solidFill>
              </a:endParaRPr>
            </a:p>
          </p:txBody>
        </p:sp>
        <p:sp>
          <p:nvSpPr>
            <p:cNvPr id="10" name="위로 구부러진 화살표 9"/>
            <p:cNvSpPr/>
            <p:nvPr/>
          </p:nvSpPr>
          <p:spPr>
            <a:xfrm rot="6027635">
              <a:off x="1658845" y="3176961"/>
              <a:ext cx="1766078" cy="535054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44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76032" y="3905633"/>
              <a:ext cx="1675459" cy="265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25" dirty="0"/>
                <a:t>B Team </a:t>
              </a:r>
              <a:r>
                <a:rPr lang="ko-KR" altLang="en-US" sz="1125" dirty="0"/>
                <a:t>공격 시작 위치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45640" y="2238509"/>
              <a:ext cx="1675459" cy="265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25" dirty="0"/>
                <a:t>A Team </a:t>
              </a:r>
              <a:r>
                <a:rPr lang="ko-KR" altLang="en-US" sz="1125" dirty="0"/>
                <a:t>공격 시작 위치</a:t>
              </a:r>
            </a:p>
          </p:txBody>
        </p:sp>
      </p:grpSp>
      <p:sp>
        <p:nvSpPr>
          <p:cNvPr id="1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22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510" y="188914"/>
            <a:ext cx="8727168" cy="406265"/>
          </a:xfrm>
        </p:spPr>
        <p:txBody>
          <a:bodyPr/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Simulation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결과 종합보고서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유효성 등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565012" y="728699"/>
            <a:ext cx="8873486" cy="24752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유효성 확률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(Probability of System Effectiveness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pPr marL="0" indent="0" eaLnBrk="1" hangingPunct="1">
              <a:lnSpc>
                <a:spcPts val="1000"/>
              </a:lnSpc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대응자가 적의 공격을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무력화하는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확률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종합보고서 주요내용</a:t>
            </a:r>
            <a:endParaRPr lang="en-US" altLang="ko-KR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ts val="1000"/>
              </a:lnSpc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유효성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탐지확률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저지확률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무력화된 적의 수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무력화된 가드의 수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공격 소요시간 등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Event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분석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ts val="1000"/>
              </a:lnSpc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   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탐지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무력화에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대한 상세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4" y="3126180"/>
            <a:ext cx="7875875" cy="313813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715" y="953726"/>
            <a:ext cx="1239366" cy="553403"/>
          </a:xfrm>
          <a:prstGeom prst="rect">
            <a:avLst/>
          </a:prstGeom>
        </p:spPr>
      </p:pic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0062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22" y="2888940"/>
            <a:ext cx="8413715" cy="342038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42510" y="188914"/>
            <a:ext cx="8727168" cy="406265"/>
          </a:xfrm>
        </p:spPr>
        <p:txBody>
          <a:bodyPr/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Simulation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결과 상세보고서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탐지확률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2648" y="728700"/>
            <a:ext cx="8815850" cy="2070230"/>
          </a:xfrm>
          <a:prstGeom prst="rect">
            <a:avLst/>
          </a:prstGeom>
        </p:spPr>
        <p:txBody>
          <a:bodyPr/>
          <a:lstStyle>
            <a:lvl1pPr marL="1778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"/>
              <a:defRPr sz="14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33400" indent="-17621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itchFamily="34" charset="0"/>
              <a:buChar char="-"/>
              <a:defRPr sz="1200">
                <a:solidFill>
                  <a:srgbClr val="333333"/>
                </a:solidFill>
                <a:latin typeface="+mn-lt"/>
                <a:ea typeface="+mn-ea"/>
              </a:defRPr>
            </a:lvl2pPr>
            <a:lvl3pPr marL="898525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200">
                <a:solidFill>
                  <a:srgbClr val="333333"/>
                </a:solidFill>
                <a:latin typeface="+mn-lt"/>
                <a:ea typeface="+mn-ea"/>
              </a:defRPr>
            </a:lvl3pPr>
            <a:lvl4pPr marL="1255713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4pPr>
            <a:lvl5pPr marL="16129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5pPr>
            <a:lvl6pPr marL="20701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6pPr>
            <a:lvl7pPr marL="25273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7pPr>
            <a:lvl8pPr marL="29845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8pPr>
            <a:lvl9pPr marL="34417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탐지확률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Probability of Detection )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적을 탐지할 확률</a:t>
            </a:r>
            <a:r>
              <a: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탐지확률 상세분석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시간과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방호지대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(Security Layer)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탐지확률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거리와 방호지대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(Security Layer)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별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탐지확률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Picture 10" descr="Formula - P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737" y="1075563"/>
            <a:ext cx="2597099" cy="508232"/>
          </a:xfrm>
          <a:prstGeom prst="rect">
            <a:avLst/>
          </a:prstGeom>
        </p:spPr>
      </p:pic>
      <p:sp>
        <p:nvSpPr>
          <p:cNvPr id="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38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662522" y="1088740"/>
            <a:ext cx="8727221" cy="5085565"/>
            <a:chOff x="662522" y="1808820"/>
            <a:chExt cx="8727221" cy="508556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522" y="1853825"/>
              <a:ext cx="8727221" cy="5040560"/>
            </a:xfrm>
            <a:prstGeom prst="rect">
              <a:avLst/>
            </a:prstGeom>
          </p:spPr>
        </p:pic>
        <p:sp>
          <p:nvSpPr>
            <p:cNvPr id="7" name="모서리가 둥근 직사각형 6"/>
            <p:cNvSpPr/>
            <p:nvPr/>
          </p:nvSpPr>
          <p:spPr>
            <a:xfrm>
              <a:off x="767535" y="1808820"/>
              <a:ext cx="8325925" cy="7200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27</a:t>
            </a:fld>
            <a:endParaRPr lang="en-US" altLang="ko-KR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42510" y="188914"/>
            <a:ext cx="8727168" cy="406265"/>
          </a:xfrm>
        </p:spPr>
        <p:txBody>
          <a:bodyPr/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Simulation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결과 상세보고서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탐지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Heat Map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1052567" y="998731"/>
            <a:ext cx="7605845" cy="72007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rtlCol="0" anchor="ctr"/>
          <a:lstStyle/>
          <a:p>
            <a:pPr algn="ctr"/>
            <a:endParaRPr lang="ko-KR" altLang="en-US" sz="1200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2522" y="728700"/>
            <a:ext cx="8727221" cy="9001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7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탐지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Heat Map</a:t>
            </a:r>
            <a:endParaRPr lang="en-US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7187" lvl="1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사이트에서 적을 탐지할 확률을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Heat Map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형태로 표출 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24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내용 개체 틀 1"/>
          <p:cNvSpPr txBox="1">
            <a:spLocks/>
          </p:cNvSpPr>
          <p:nvPr/>
        </p:nvSpPr>
        <p:spPr bwMode="auto">
          <a:xfrm>
            <a:off x="223725" y="728700"/>
            <a:ext cx="9263530" cy="342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7" tIns="45498" rIns="90997" bIns="45498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1341" indent="-341341" algn="l" defTabSz="455129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i="0" kern="1200" baseline="0">
                <a:solidFill>
                  <a:schemeClr val="tx1"/>
                </a:solidFill>
                <a:latin typeface="Arial"/>
                <a:ea typeface="맑은 고딕" pitchFamily="50" charset="-127"/>
                <a:cs typeface="ＭＳ Ｐゴシック" pitchFamily="-106" charset="-128"/>
              </a:defRPr>
            </a:lvl1pPr>
            <a:lvl2pPr marL="739581" indent="-284456" algn="l" defTabSz="455129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700" kern="1200" baseline="0">
                <a:solidFill>
                  <a:schemeClr val="tx1"/>
                </a:solidFill>
                <a:latin typeface="Arial"/>
                <a:ea typeface="맑은 고딕" pitchFamily="50" charset="-127"/>
                <a:cs typeface="Arial"/>
              </a:defRPr>
            </a:lvl2pPr>
            <a:lvl3pPr marL="1137812" indent="-227567" algn="l" defTabSz="455129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Arial"/>
                <a:ea typeface="맑은 고딕" pitchFamily="50" charset="-127"/>
                <a:cs typeface="Arial"/>
              </a:defRPr>
            </a:lvl3pPr>
            <a:lvl4pPr marL="1591365" indent="-225986" algn="l" defTabSz="455129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/>
                </a:solidFill>
                <a:latin typeface="Arial"/>
                <a:ea typeface="맑은 고딕" pitchFamily="50" charset="-127"/>
                <a:cs typeface="Arial"/>
              </a:defRPr>
            </a:lvl4pPr>
            <a:lvl5pPr marL="2048067" indent="-227567" algn="l" defTabSz="455129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/>
                </a:solidFill>
                <a:latin typeface="Arial"/>
                <a:ea typeface="맑은 고딕" pitchFamily="50" charset="-127"/>
                <a:cs typeface="Arial"/>
              </a:defRPr>
            </a:lvl5pPr>
            <a:lvl6pPr marL="2503200" indent="-227567" algn="l" defTabSz="4551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326" indent="-227567" algn="l" defTabSz="4551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446" indent="-227567" algn="l" defTabSz="4551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578" indent="-227567" algn="l" defTabSz="45512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5129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맑은 고딕" pitchFamily="50" charset="-127"/>
              </a:rPr>
              <a:t>Distance After Detection Report</a:t>
            </a:r>
          </a:p>
          <a:p>
            <a:pPr marL="455125" marR="0" lvl="1" indent="0" algn="l" defTabSz="455129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맑은 고딕" pitchFamily="50" charset="-127"/>
              <a:cs typeface="Arial"/>
            </a:endParaRPr>
          </a:p>
          <a:p>
            <a:pPr marL="455125" marR="0" lvl="1" indent="0" algn="l" defTabSz="455129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맑은 고딕" pitchFamily="50" charset="-127"/>
              <a:cs typeface="Arial"/>
            </a:endParaRPr>
          </a:p>
          <a:p>
            <a:pPr marR="0" lvl="1" algn="l" defTabSz="455129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Critical Detection Time(CDT)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이 음의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값이면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5125" marR="0" lvl="1" indent="0" algn="l" defTabSz="455129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ko-KR" sz="1600" dirty="0">
                <a:solidFill>
                  <a:sysClr val="windowText" lastClr="000000"/>
                </a:solidFill>
              </a:rPr>
              <a:t> </a:t>
            </a:r>
            <a:r>
              <a:rPr lang="en-US" altLang="ko-KR" sz="1600" dirty="0" smtClean="0">
                <a:solidFill>
                  <a:sysClr val="windowText" lastClr="000000"/>
                </a:solidFill>
              </a:rPr>
              <a:t>    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적의 공격목표 최소도달시간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(Offset Time)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이 적 탐지 최대시간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(Max Detection Time)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보다 짧은 것으로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5125" marR="0" lvl="1" indent="0" algn="l" defTabSz="455129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ko-KR" sz="1600" dirty="0">
                <a:solidFill>
                  <a:sysClr val="windowText" lastClr="000000"/>
                </a:solidFill>
              </a:rPr>
              <a:t> </a:t>
            </a:r>
            <a:r>
              <a:rPr lang="en-US" altLang="ko-KR" sz="1600" dirty="0" smtClean="0">
                <a:solidFill>
                  <a:sysClr val="windowText" lastClr="000000"/>
                </a:solidFill>
              </a:rPr>
              <a:t>  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방호의 실패 가능성이 높은 것으로 분석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ko-KR" sz="1600" dirty="0">
                <a:solidFill>
                  <a:sysClr val="windowText" lastClr="000000"/>
                </a:solidFill>
              </a:rPr>
              <a:t>Critical Detection Time(CDT)</a:t>
            </a:r>
            <a:r>
              <a:rPr lang="ko-KR" altLang="en-US" sz="1600" dirty="0">
                <a:solidFill>
                  <a:sysClr val="windowText" lastClr="000000"/>
                </a:solidFill>
              </a:rPr>
              <a:t>이 </a:t>
            </a:r>
            <a:r>
              <a:rPr lang="ko-KR" altLang="en-US" sz="1600" dirty="0" smtClean="0">
                <a:solidFill>
                  <a:sysClr val="windowText" lastClr="000000"/>
                </a:solidFill>
              </a:rPr>
              <a:t>양의</a:t>
            </a:r>
            <a:r>
              <a:rPr lang="en-US" altLang="ko-KR" sz="16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600" dirty="0">
                <a:solidFill>
                  <a:sysClr val="windowText" lastClr="000000"/>
                </a:solidFill>
              </a:rPr>
              <a:t>값이면</a:t>
            </a:r>
            <a:endParaRPr lang="en-US" altLang="ko-KR" sz="1600" dirty="0">
              <a:solidFill>
                <a:sysClr val="windowText" lastClr="000000"/>
              </a:solidFill>
            </a:endParaRPr>
          </a:p>
          <a:p>
            <a:pPr marL="455125" lvl="1" indent="0">
              <a:buNone/>
              <a:defRPr/>
            </a:pPr>
            <a:r>
              <a:rPr lang="en-US" altLang="ko-KR" sz="1600" dirty="0">
                <a:solidFill>
                  <a:sysClr val="windowText" lastClr="000000"/>
                </a:solidFill>
              </a:rPr>
              <a:t>      </a:t>
            </a:r>
            <a:r>
              <a:rPr lang="ko-KR" altLang="en-US" sz="1600" dirty="0">
                <a:solidFill>
                  <a:sysClr val="windowText" lastClr="000000"/>
                </a:solidFill>
              </a:rPr>
              <a:t>적의 공격목표 </a:t>
            </a:r>
            <a:r>
              <a:rPr lang="ko-KR" altLang="en-US" sz="1600" dirty="0" smtClean="0">
                <a:solidFill>
                  <a:sysClr val="windowText" lastClr="000000"/>
                </a:solidFill>
              </a:rPr>
              <a:t>최소 도달시간</a:t>
            </a:r>
            <a:r>
              <a:rPr lang="en-US" altLang="ko-KR" sz="1600" dirty="0">
                <a:solidFill>
                  <a:sysClr val="windowText" lastClr="000000"/>
                </a:solidFill>
              </a:rPr>
              <a:t>(Offset Time)</a:t>
            </a:r>
            <a:r>
              <a:rPr lang="ko-KR" altLang="en-US" sz="1600" dirty="0">
                <a:solidFill>
                  <a:sysClr val="windowText" lastClr="000000"/>
                </a:solidFill>
              </a:rPr>
              <a:t>이 적 탐지 최대시간</a:t>
            </a:r>
            <a:r>
              <a:rPr lang="en-US" altLang="ko-KR" sz="1600" dirty="0">
                <a:solidFill>
                  <a:sysClr val="windowText" lastClr="000000"/>
                </a:solidFill>
              </a:rPr>
              <a:t>(Max Detection Time)</a:t>
            </a:r>
            <a:r>
              <a:rPr lang="ko-KR" altLang="en-US" sz="1600" dirty="0">
                <a:solidFill>
                  <a:sysClr val="windowText" lastClr="000000"/>
                </a:solidFill>
              </a:rPr>
              <a:t>보다 </a:t>
            </a:r>
            <a:r>
              <a:rPr lang="ko-KR" altLang="en-US" sz="1600" dirty="0" smtClean="0">
                <a:solidFill>
                  <a:sysClr val="windowText" lastClr="000000"/>
                </a:solidFill>
              </a:rPr>
              <a:t>긴 </a:t>
            </a:r>
            <a:r>
              <a:rPr lang="ko-KR" altLang="en-US" sz="1600" dirty="0">
                <a:solidFill>
                  <a:sysClr val="windowText" lastClr="000000"/>
                </a:solidFill>
              </a:rPr>
              <a:t>것으로</a:t>
            </a:r>
            <a:endParaRPr lang="en-US" altLang="ko-KR" sz="1600" dirty="0">
              <a:solidFill>
                <a:sysClr val="windowText" lastClr="000000"/>
              </a:solidFill>
            </a:endParaRPr>
          </a:p>
          <a:p>
            <a:pPr marL="455125" lvl="1" indent="0">
              <a:buNone/>
              <a:defRPr/>
            </a:pPr>
            <a:r>
              <a:rPr lang="en-US" altLang="ko-KR" sz="1600" dirty="0">
                <a:solidFill>
                  <a:sysClr val="windowText" lastClr="000000"/>
                </a:solidFill>
              </a:rPr>
              <a:t>    </a:t>
            </a:r>
            <a:r>
              <a:rPr lang="ko-KR" altLang="en-US" sz="1600" dirty="0">
                <a:solidFill>
                  <a:sysClr val="windowText" lastClr="000000"/>
                </a:solidFill>
              </a:rPr>
              <a:t>  방호의 </a:t>
            </a:r>
            <a:r>
              <a:rPr lang="ko-KR" altLang="en-US" sz="1600" dirty="0" smtClean="0">
                <a:solidFill>
                  <a:sysClr val="windowText" lastClr="000000"/>
                </a:solidFill>
              </a:rPr>
              <a:t>성공 </a:t>
            </a:r>
            <a:r>
              <a:rPr lang="ko-KR" altLang="en-US" sz="1600" dirty="0">
                <a:solidFill>
                  <a:sysClr val="windowText" lastClr="000000"/>
                </a:solidFill>
              </a:rPr>
              <a:t>가능성이 높은 것으로 </a:t>
            </a:r>
            <a:r>
              <a:rPr lang="ko-KR" altLang="en-US" sz="1600" dirty="0" smtClean="0">
                <a:solidFill>
                  <a:sysClr val="windowText" lastClr="000000"/>
                </a:solidFill>
              </a:rPr>
              <a:t>분석</a:t>
            </a:r>
            <a:r>
              <a:rPr lang="en-US" altLang="ko-KR" sz="1600" dirty="0" smtClean="0">
                <a:solidFill>
                  <a:sysClr val="windowText" lastClr="000000"/>
                </a:solidFill>
              </a:rPr>
              <a:t> </a:t>
            </a:r>
          </a:p>
          <a:p>
            <a:pPr marL="455125" lvl="1" indent="0">
              <a:buNone/>
              <a:defRPr/>
            </a:pPr>
            <a:r>
              <a:rPr lang="en-US" altLang="ko-KR" sz="1600" dirty="0" smtClean="0">
                <a:solidFill>
                  <a:sysClr val="windowText" lastClr="000000"/>
                </a:solidFill>
              </a:rPr>
              <a:t>     ※ </a:t>
            </a:r>
            <a:r>
              <a:rPr lang="en-US" altLang="ko-KR" sz="1600" dirty="0">
                <a:solidFill>
                  <a:sysClr val="windowText" lastClr="000000"/>
                </a:solidFill>
              </a:rPr>
              <a:t>Critical Detection Time (CDT) : CDP</a:t>
            </a:r>
            <a:r>
              <a:rPr lang="ko-KR" altLang="en-US" sz="1600" dirty="0">
                <a:solidFill>
                  <a:sysClr val="windowText" lastClr="000000"/>
                </a:solidFill>
              </a:rPr>
              <a:t>와 상응</a:t>
            </a:r>
            <a:r>
              <a:rPr lang="en-US" altLang="ko-KR" sz="1600" dirty="0">
                <a:solidFill>
                  <a:sysClr val="windowText" lastClr="000000"/>
                </a:solidFill>
              </a:rPr>
              <a:t>, </a:t>
            </a:r>
            <a:r>
              <a:rPr lang="en-US" altLang="ko-KR" sz="1600" dirty="0" smtClean="0">
                <a:solidFill>
                  <a:sysClr val="windowText" lastClr="000000"/>
                </a:solidFill>
              </a:rPr>
              <a:t> Offset </a:t>
            </a:r>
            <a:r>
              <a:rPr lang="en-US" altLang="ko-KR" sz="1600" dirty="0">
                <a:solidFill>
                  <a:sysClr val="windowText" lastClr="000000"/>
                </a:solidFill>
              </a:rPr>
              <a:t>Time </a:t>
            </a:r>
            <a:r>
              <a:rPr lang="ko-KR" altLang="en-US" sz="1600" dirty="0">
                <a:solidFill>
                  <a:sysClr val="windowText" lastClr="000000"/>
                </a:solidFill>
              </a:rPr>
              <a:t>설정 유형 </a:t>
            </a:r>
            <a:r>
              <a:rPr lang="en-US" altLang="ko-KR" sz="1600" dirty="0">
                <a:solidFill>
                  <a:sysClr val="windowText" lastClr="000000"/>
                </a:solidFill>
              </a:rPr>
              <a:t>: 5</a:t>
            </a:r>
            <a:r>
              <a:rPr lang="ko-KR" altLang="en-US" sz="1600" dirty="0">
                <a:solidFill>
                  <a:sysClr val="windowText" lastClr="000000"/>
                </a:solidFill>
              </a:rPr>
              <a:t>가지</a:t>
            </a:r>
          </a:p>
          <a:p>
            <a:pPr marL="455125" lvl="1" indent="0">
              <a:buNone/>
              <a:defRPr/>
            </a:pPr>
            <a:endParaRPr lang="en-US" altLang="ko-KR" sz="14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609194"/>
              </p:ext>
            </p:extLst>
          </p:nvPr>
        </p:nvGraphicFramePr>
        <p:xfrm>
          <a:off x="1004242" y="1123735"/>
          <a:ext cx="8750300" cy="640080"/>
        </p:xfrm>
        <a:graphic>
          <a:graphicData uri="http://schemas.openxmlformats.org/drawingml/2006/table">
            <a:tbl>
              <a:tblPr/>
              <a:tblGrid>
                <a:gridCol w="6108700">
                  <a:extLst>
                    <a:ext uri="{9D8B030D-6E8A-4147-A177-3AD203B41FA5}">
                      <a16:colId xmlns="" xmlns:a16="http://schemas.microsoft.com/office/drawing/2014/main" val="132786478"/>
                    </a:ext>
                  </a:extLst>
                </a:gridCol>
                <a:gridCol w="2641600">
                  <a:extLst>
                    <a:ext uri="{9D8B030D-6E8A-4147-A177-3AD203B41FA5}">
                      <a16:colId xmlns="" xmlns:a16="http://schemas.microsoft.com/office/drawing/2014/main" val="365288642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Offset Time (A) 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1877.755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7405205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 Detection Time (B) 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3452.648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439075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Critical Detection Time = (A)-(B) 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-1574.892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21609065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19377" y="2617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ko-KR" altLang="ko-K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ko-KR" altLang="ko-K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내용 개체 틀 7"/>
          <p:cNvSpPr txBox="1">
            <a:spLocks/>
          </p:cNvSpPr>
          <p:nvPr/>
        </p:nvSpPr>
        <p:spPr>
          <a:xfrm>
            <a:off x="4705472" y="4284095"/>
            <a:ext cx="5043011" cy="1665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Critical Detection Point(CDP)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T</a:t>
            </a:r>
            <a:r>
              <a:rPr lang="en-US" altLang="ko-KR" sz="14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(Remaining Time)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</a:t>
            </a:r>
            <a:r>
              <a:rPr lang="en-US" altLang="ko-KR" sz="14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(Guard Response Time)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와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같거나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초과하게 되는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지점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 T</a:t>
            </a:r>
            <a:r>
              <a:rPr lang="en-US" altLang="ko-KR" sz="14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400" dirty="0" smtClean="0">
                <a:latin typeface="맑은 고딕"/>
                <a:ea typeface="맑은 고딕"/>
              </a:rPr>
              <a:t>≥ </a:t>
            </a:r>
            <a:r>
              <a:rPr lang="en-US" altLang="ko-KR" sz="14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</a:t>
            </a:r>
            <a:r>
              <a:rPr lang="en-US" altLang="ko-KR" sz="14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)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</a:t>
            </a:r>
            <a:r>
              <a:rPr lang="en-US" altLang="ko-KR" sz="12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가드의 대응 시간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</a:t>
            </a:r>
            <a:r>
              <a:rPr lang="en-US" altLang="ko-KR" sz="12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탐지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후 남은 시간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65" y="4149080"/>
            <a:ext cx="3644025" cy="207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19377" y="188914"/>
            <a:ext cx="8750301" cy="406265"/>
          </a:xfrm>
        </p:spPr>
        <p:txBody>
          <a:bodyPr/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Simulation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결과 상세보고서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CDT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2830" y="750186"/>
            <a:ext cx="29253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ea"/>
                <a:ea typeface="+mn-ea"/>
              </a:rPr>
              <a:t>Distance After Detection 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15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007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740370" y="728700"/>
            <a:ext cx="8600679" cy="5580619"/>
          </a:xfrm>
        </p:spPr>
        <p:txBody>
          <a:bodyPr anchor="ctr" anchorCtr="1"/>
          <a:lstStyle/>
          <a:p>
            <a:pPr marL="0" lvl="0" indent="0" eaLnBrk="0" fontAlgn="base" latinLnBrk="0" hangingPunct="0">
              <a:spcBef>
                <a:spcPct val="0"/>
              </a:spcBef>
              <a:spcAft>
                <a:spcPct val="0"/>
              </a:spcAft>
              <a:buAutoNum type="romanUcPeriod"/>
            </a:pPr>
            <a:r>
              <a:rPr lang="ko-KR" altLang="en-US" sz="2800" b="1" dirty="0" smtClean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 유효성 </a:t>
            </a:r>
            <a:r>
              <a:rPr lang="ko-KR" altLang="en-US" sz="2800" b="1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평가 목적 및 </a:t>
            </a:r>
            <a:r>
              <a:rPr lang="ko-KR" altLang="en-US" sz="2800" b="1" dirty="0" smtClean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활용</a:t>
            </a:r>
            <a:endParaRPr lang="en-US" altLang="ko-KR" sz="2800" b="1" dirty="0" smtClean="0">
              <a:solidFill>
                <a:prstClr val="black"/>
              </a:solidFill>
              <a:latin typeface="Arial" pitchFamily="34" charset="0"/>
              <a:ea typeface="맑은 고딕" pitchFamily="50" charset="-127"/>
              <a:cs typeface="+mn-cs"/>
            </a:endParaRPr>
          </a:p>
          <a:p>
            <a:pPr marL="365760" lvl="2" indent="0">
              <a:lnSpc>
                <a:spcPct val="150000"/>
              </a:lnSpc>
              <a:buNone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물리보안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유효성 평가 왜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필요한가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65760" lvl="2" indent="0">
              <a:lnSpc>
                <a:spcPct val="150000"/>
              </a:lnSpc>
              <a:buNone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물리보안 유효성의 활용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	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08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082570" y="2753925"/>
            <a:ext cx="7631234" cy="3394492"/>
            <a:chOff x="1082570" y="2824818"/>
            <a:chExt cx="7631234" cy="3394492"/>
          </a:xfrm>
        </p:grpSpPr>
        <p:grpSp>
          <p:nvGrpSpPr>
            <p:cNvPr id="2" name="그룹 1"/>
            <p:cNvGrpSpPr/>
            <p:nvPr/>
          </p:nvGrpSpPr>
          <p:grpSpPr>
            <a:xfrm>
              <a:off x="1082570" y="2824818"/>
              <a:ext cx="7631234" cy="3394492"/>
              <a:chOff x="906301" y="2708920"/>
              <a:chExt cx="7851497" cy="3574512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7731" y="2708920"/>
                <a:ext cx="7050638" cy="3574512"/>
              </a:xfrm>
              <a:prstGeom prst="rect">
                <a:avLst/>
              </a:prstGeom>
            </p:spPr>
          </p:pic>
          <p:sp>
            <p:nvSpPr>
              <p:cNvPr id="4" name="직사각형 3"/>
              <p:cNvSpPr/>
              <p:nvPr/>
            </p:nvSpPr>
            <p:spPr bwMode="auto">
              <a:xfrm>
                <a:off x="906301" y="3203975"/>
                <a:ext cx="1560173" cy="198021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ko-KR" altLang="en-US" sz="1200" b="1">
                  <a:solidFill>
                    <a:schemeClr val="bg1"/>
                  </a:solidFill>
                  <a:ea typeface="맑은 고딕" pitchFamily="50" charset="-127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 bwMode="auto">
              <a:xfrm>
                <a:off x="6756951" y="3429001"/>
                <a:ext cx="243777" cy="315035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ko-KR" altLang="en-US" sz="1200" b="1">
                  <a:solidFill>
                    <a:schemeClr val="bg1"/>
                  </a:solidFill>
                  <a:ea typeface="맑은 고딕" pitchFamily="50" charset="-127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 bwMode="auto">
              <a:xfrm>
                <a:off x="6798205" y="3248980"/>
                <a:ext cx="1914588" cy="76508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ko-KR" altLang="en-US" sz="1200" b="1">
                  <a:solidFill>
                    <a:schemeClr val="bg1"/>
                  </a:solidFill>
                  <a:ea typeface="맑은 고딕" pitchFamily="50" charset="-127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 bwMode="auto">
              <a:xfrm>
                <a:off x="6978225" y="4284095"/>
                <a:ext cx="1779573" cy="76508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ko-KR" altLang="en-US" sz="1200" b="1">
                  <a:solidFill>
                    <a:schemeClr val="bg1"/>
                  </a:solidFill>
                  <a:ea typeface="맑은 고딕" pitchFamily="50" charset="-127"/>
                </a:endParaRPr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1937665" y="2824819"/>
              <a:ext cx="5801958" cy="470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29</a:t>
            </a:fld>
            <a:endParaRPr lang="en-US" altLang="ko-KR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22648" y="188914"/>
            <a:ext cx="8647030" cy="406265"/>
          </a:xfrm>
        </p:spPr>
        <p:txBody>
          <a:bodyPr/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Simulation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결과 상세보고서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저지 확률 및 무력화 확률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7505" y="1493785"/>
            <a:ext cx="9010872" cy="50806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무력화 확률</a:t>
            </a:r>
            <a:r>
              <a:rPr lang="en-US" altLang="ko-KR" sz="17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sz="17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Probability of Neutralization)</a:t>
            </a:r>
          </a:p>
          <a:p>
            <a:pPr marL="357187" lvl="1" indent="0" eaLnBrk="1" hangingPunct="1">
              <a:lnSpc>
                <a:spcPct val="80000"/>
              </a:lnSpc>
              <a:buNone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대응자가 적을 저지한 상황에서 무력화할 확률 </a:t>
            </a:r>
            <a:endParaRPr 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210" y="1557328"/>
            <a:ext cx="1459130" cy="56652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67653" y="728700"/>
            <a:ext cx="9010872" cy="546566"/>
          </a:xfrm>
          <a:prstGeom prst="rect">
            <a:avLst/>
          </a:prstGeom>
        </p:spPr>
        <p:txBody>
          <a:bodyPr/>
          <a:lstStyle>
            <a:lvl1pPr marL="1778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"/>
              <a:defRPr sz="14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33400" indent="-17621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itchFamily="34" charset="0"/>
              <a:buChar char="-"/>
              <a:defRPr sz="1200">
                <a:solidFill>
                  <a:srgbClr val="333333"/>
                </a:solidFill>
                <a:latin typeface="+mn-lt"/>
                <a:ea typeface="+mn-ea"/>
              </a:defRPr>
            </a:lvl2pPr>
            <a:lvl3pPr marL="898525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200">
                <a:solidFill>
                  <a:srgbClr val="333333"/>
                </a:solidFill>
                <a:latin typeface="+mn-lt"/>
                <a:ea typeface="+mn-ea"/>
              </a:defRPr>
            </a:lvl3pPr>
            <a:lvl4pPr marL="1255713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4pPr>
            <a:lvl5pPr marL="16129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5pPr>
            <a:lvl6pPr marL="20701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6pPr>
            <a:lvl7pPr marL="25273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7pPr>
            <a:lvl8pPr marL="29845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8pPr>
            <a:lvl9pPr marL="34417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저지확률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Probability of Interruption)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적이 공격을 완료하기 이전에 대응자가 적을 저지할 확률</a:t>
            </a:r>
            <a:endParaRPr lang="en-US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179" y="772746"/>
            <a:ext cx="2514836" cy="50902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667653" y="2213865"/>
            <a:ext cx="8815850" cy="765085"/>
          </a:xfrm>
          <a:prstGeom prst="rect">
            <a:avLst/>
          </a:prstGeom>
        </p:spPr>
        <p:txBody>
          <a:bodyPr/>
          <a:lstStyle>
            <a:lvl1pPr marL="1778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"/>
              <a:defRPr sz="14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33400" indent="-17621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itchFamily="34" charset="0"/>
              <a:buChar char="-"/>
              <a:defRPr sz="1200">
                <a:solidFill>
                  <a:srgbClr val="333333"/>
                </a:solidFill>
                <a:latin typeface="+mn-lt"/>
                <a:ea typeface="+mn-ea"/>
              </a:defRPr>
            </a:lvl2pPr>
            <a:lvl3pPr marL="898525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200">
                <a:solidFill>
                  <a:srgbClr val="333333"/>
                </a:solidFill>
                <a:latin typeface="+mn-lt"/>
                <a:ea typeface="+mn-ea"/>
              </a:defRPr>
            </a:lvl3pPr>
            <a:lvl4pPr marL="1255713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4pPr>
            <a:lvl5pPr marL="16129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5pPr>
            <a:lvl6pPr marL="20701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6pPr>
            <a:lvl7pPr marL="25273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7pPr>
            <a:lvl8pPr marL="29845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8pPr>
            <a:lvl9pPr marL="34417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저지 및 무력화 확률 상세분석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시간과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방호지대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(Security Layer)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저지확률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무력화 확률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거리와 방호지대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(Security Layer)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별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저지확률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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무력화 확률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29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390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1172580" y="1483549"/>
            <a:ext cx="7380819" cy="1180366"/>
            <a:chOff x="1667634" y="1678932"/>
            <a:chExt cx="6885765" cy="95021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634" y="1678932"/>
              <a:ext cx="6885765" cy="950214"/>
            </a:xfrm>
            <a:prstGeom prst="rect">
              <a:avLst/>
            </a:prstGeom>
          </p:spPr>
        </p:pic>
        <p:sp>
          <p:nvSpPr>
            <p:cNvPr id="22" name="직사각형 21"/>
            <p:cNvSpPr/>
            <p:nvPr/>
          </p:nvSpPr>
          <p:spPr>
            <a:xfrm>
              <a:off x="1667634" y="1678932"/>
              <a:ext cx="6885765" cy="264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521" y="188914"/>
            <a:ext cx="8637158" cy="406265"/>
          </a:xfrm>
        </p:spPr>
        <p:txBody>
          <a:bodyPr/>
          <a:lstStyle/>
          <a:p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Simulation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결과 보고서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공격 목표를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방호지대 별로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설정한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경우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/>
          <a:lstStyle/>
          <a:p>
            <a:fld id="{04554A53-3AE0-4AB3-9D97-6CF81A8F9E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>
              <a:xfrm>
                <a:off x="564317" y="728700"/>
                <a:ext cx="8777388" cy="111406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buFont typeface="Wingdings" pitchFamily="2" charset="2"/>
                  <a:buChar char="ü"/>
                </a:pP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선 </a:t>
                </a:r>
                <a:r>
                  <a:rPr lang="ko-KR" altLang="en-US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진입 목표 설정 모델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과 </a:t>
                </a:r>
                <a:r>
                  <a:rPr lang="en-US" altLang="ko-KR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r>
                  <a:rPr lang="ko-KR" altLang="en-US" sz="1600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선 진입 목표 설정 모델의 유효성 분석</a:t>
                </a:r>
                <a:endParaRPr lang="en-US" altLang="ko-KR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lvl="1">
                  <a:lnSpc>
                    <a:spcPct val="120000"/>
                  </a:lnSpc>
                  <a:buFontTx/>
                  <a:buChar char="-"/>
                </a:pPr>
                <a:r>
                  <a:rPr lang="en-US" altLang="ko-KR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r>
                  <a:rPr lang="ko-KR" altLang="en-US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선 진입 모델 </a:t>
                </a:r>
                <a:r>
                  <a:rPr lang="en-US" altLang="ko-KR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</a:t>
                </a:r>
                <a:r>
                  <a:rPr lang="ko-KR" altLang="en-US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/>
                            <a:ea typeface="맑은 고딕" panose="020B0503020000020004" pitchFamily="50" charset="-127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/>
                            <a:ea typeface="맑은 고딕" panose="020B0503020000020004" pitchFamily="50" charset="-127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altLang="ko-KR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(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유효성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lang="en-US" altLang="ko-KR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=</a:t>
                </a:r>
                <a:r>
                  <a:rPr lang="ko-KR" altLang="en-US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26.67%</a:t>
                </a:r>
              </a:p>
              <a:p>
                <a:pPr lvl="1">
                  <a:lnSpc>
                    <a:spcPct val="120000"/>
                  </a:lnSpc>
                  <a:buFontTx/>
                  <a:buChar char="-"/>
                </a:pPr>
                <a:r>
                  <a:rPr lang="en-US" altLang="ko-KR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r>
                  <a:rPr lang="ko-KR" altLang="en-US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선 진입 모델 </a:t>
                </a:r>
                <a:r>
                  <a:rPr lang="en-US" altLang="ko-KR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/>
                            <a:ea typeface="맑은 고딕" panose="020B0503020000020004" pitchFamily="50" charset="-127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/>
                            <a:ea typeface="맑은 고딕" panose="020B0503020000020004" pitchFamily="50" charset="-127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(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유효성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lang="en-US" altLang="ko-KR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=</a:t>
                </a:r>
                <a:r>
                  <a:rPr lang="ko-KR" altLang="en-US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4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90.00%</a:t>
                </a:r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17" y="728700"/>
                <a:ext cx="8777388" cy="1114062"/>
              </a:xfrm>
              <a:blipFill rotWithShape="1">
                <a:blip r:embed="rId4"/>
                <a:stretch>
                  <a:fillRect b="-16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내용 개체 틀 1"/>
          <p:cNvSpPr txBox="1">
            <a:spLocks/>
          </p:cNvSpPr>
          <p:nvPr/>
        </p:nvSpPr>
        <p:spPr>
          <a:xfrm>
            <a:off x="766122" y="2708920"/>
            <a:ext cx="8777388" cy="9862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78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"/>
              <a:defRPr sz="14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533400" indent="-17621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pitchFamily="34" charset="0"/>
              <a:buChar char="-"/>
              <a:defRPr sz="1200">
                <a:solidFill>
                  <a:srgbClr val="333333"/>
                </a:solidFill>
                <a:latin typeface="+mn-lt"/>
                <a:ea typeface="+mn-ea"/>
              </a:defRPr>
            </a:lvl2pPr>
            <a:lvl3pPr marL="898525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200">
                <a:solidFill>
                  <a:srgbClr val="333333"/>
                </a:solidFill>
                <a:latin typeface="+mn-lt"/>
                <a:ea typeface="+mn-ea"/>
              </a:defRPr>
            </a:lvl3pPr>
            <a:lvl4pPr marL="1255713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4pPr>
            <a:lvl5pPr marL="16129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5pPr>
            <a:lvl6pPr marL="20701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6pPr>
            <a:lvl7pPr marL="25273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7pPr>
            <a:lvl8pPr marL="29845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8pPr>
            <a:lvl9pPr marL="3441700" indent="-177800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방호지대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(Security Layer)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별 탐지확률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- 1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선부터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 까지의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누적 탐지확률은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70%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- 1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선부터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 까지의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누적 탐지확률은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96%</a:t>
            </a:r>
          </a:p>
          <a:p>
            <a:pPr>
              <a:lnSpc>
                <a:spcPct val="120000"/>
              </a:lnSpc>
              <a:buFont typeface="맑은 고딕" pitchFamily="50" charset="-127"/>
              <a:buChar char="√"/>
            </a:pP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1127575" y="3695201"/>
            <a:ext cx="8113207" cy="2659124"/>
            <a:chOff x="1018285" y="3654025"/>
            <a:chExt cx="8113207" cy="2659124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85" y="3654025"/>
              <a:ext cx="8113207" cy="26591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134846" y="4014065"/>
              <a:ext cx="3834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+mn-ea"/>
                  <a:ea typeface="+mn-ea"/>
                </a:rPr>
                <a:t>1</a:t>
              </a:r>
              <a:r>
                <a:rPr lang="ko-KR" altLang="en-US" sz="1000" dirty="0" smtClean="0">
                  <a:latin typeface="+mn-ea"/>
                  <a:ea typeface="+mn-ea"/>
                </a:rPr>
                <a:t>선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59971" y="4014065"/>
              <a:ext cx="3834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+mn-ea"/>
                  <a:ea typeface="+mn-ea"/>
                </a:rPr>
                <a:t>2</a:t>
              </a:r>
              <a:r>
                <a:rPr lang="ko-KR" altLang="en-US" sz="1000" dirty="0" smtClean="0">
                  <a:latin typeface="+mn-ea"/>
                  <a:ea typeface="+mn-ea"/>
                </a:rPr>
                <a:t>선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2770" y="4014065"/>
              <a:ext cx="3834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+mn-ea"/>
                  <a:ea typeface="+mn-ea"/>
                </a:rPr>
                <a:t>1</a:t>
              </a:r>
              <a:r>
                <a:rPr lang="ko-KR" altLang="en-US" sz="1000" dirty="0" smtClean="0">
                  <a:latin typeface="+mn-ea"/>
                  <a:ea typeface="+mn-ea"/>
                </a:rPr>
                <a:t>선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27875" y="4014065"/>
              <a:ext cx="3834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+mn-ea"/>
                  <a:ea typeface="+mn-ea"/>
                </a:rPr>
                <a:t>2</a:t>
              </a:r>
              <a:r>
                <a:rPr lang="ko-KR" altLang="en-US" sz="1000" dirty="0" smtClean="0">
                  <a:latin typeface="+mn-ea"/>
                  <a:ea typeface="+mn-ea"/>
                </a:rPr>
                <a:t>선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5673080" y="4779150"/>
              <a:ext cx="2745305" cy="0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5673080" y="4374105"/>
              <a:ext cx="2745305" cy="0"/>
            </a:xfrm>
            <a:prstGeom prst="line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592960" y="4014064"/>
              <a:ext cx="383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+mn-ea"/>
                  <a:ea typeface="+mn-ea"/>
                </a:rPr>
                <a:t>3</a:t>
              </a:r>
              <a:r>
                <a:rPr lang="ko-KR" altLang="en-US" sz="1000" dirty="0" smtClean="0">
                  <a:latin typeface="+mn-ea"/>
                  <a:ea typeface="+mn-ea"/>
                </a:rPr>
                <a:t>선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65017" y="4014065"/>
              <a:ext cx="383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+mn-ea"/>
                  <a:ea typeface="+mn-ea"/>
                </a:rPr>
                <a:t>3</a:t>
              </a:r>
              <a:r>
                <a:rPr lang="ko-KR" altLang="en-US" sz="1000" dirty="0" smtClean="0">
                  <a:latin typeface="+mn-ea"/>
                  <a:ea typeface="+mn-ea"/>
                </a:rPr>
                <a:t>선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</p:grpSp>
      <p:sp>
        <p:nvSpPr>
          <p:cNvPr id="24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30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91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1"/>
          <p:cNvSpPr>
            <a:spLocks noChangeArrowheads="1"/>
          </p:cNvSpPr>
          <p:nvPr/>
        </p:nvSpPr>
        <p:spPr bwMode="auto">
          <a:xfrm>
            <a:off x="174970" y="2753926"/>
            <a:ext cx="9285156" cy="14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ko-KR" sz="2800" b="1" dirty="0" smtClean="0">
                <a:latin typeface="맑은 고딕"/>
                <a:ea typeface="맑은 고딕"/>
              </a:rPr>
              <a:t>Ⅴ</a:t>
            </a:r>
            <a:r>
              <a:rPr lang="en-US" altLang="ko-KR" sz="2800" b="1" dirty="0" smtClean="0">
                <a:ea typeface="맑은 고딕" pitchFamily="50" charset="-127"/>
              </a:rPr>
              <a:t>. Drone</a:t>
            </a:r>
            <a:r>
              <a:rPr lang="ko-KR" altLang="en-US" sz="2800" b="1" dirty="0" smtClean="0">
                <a:ea typeface="맑은 고딕" pitchFamily="50" charset="-127"/>
              </a:rPr>
              <a:t> 공격 모델과</a:t>
            </a:r>
            <a:r>
              <a:rPr lang="en-US" altLang="ko-KR" sz="2800" b="1" dirty="0" smtClean="0">
                <a:ea typeface="맑은 고딕" pitchFamily="50" charset="-127"/>
              </a:rPr>
              <a:t> Baseline </a:t>
            </a:r>
            <a:r>
              <a:rPr lang="ko-KR" altLang="en-US" sz="2800" b="1" dirty="0" smtClean="0">
                <a:ea typeface="맑은 고딕" pitchFamily="50" charset="-127"/>
              </a:rPr>
              <a:t>모델의</a:t>
            </a:r>
            <a:endParaRPr lang="en-US" altLang="ko-KR" sz="2800" b="1" dirty="0" smtClean="0">
              <a:ea typeface="맑은 고딕" pitchFamily="50" charset="-127"/>
            </a:endParaRPr>
          </a:p>
          <a:p>
            <a:r>
              <a:rPr lang="ko-KR" altLang="en-US" sz="2800" b="1" dirty="0" smtClean="0">
                <a:ea typeface="맑은 고딕" pitchFamily="50" charset="-127"/>
              </a:rPr>
              <a:t>유효성 비교</a:t>
            </a:r>
            <a:r>
              <a:rPr lang="en-US" altLang="ko-KR" sz="2800" b="1" dirty="0" smtClean="0">
                <a:ea typeface="맑은 고딕" pitchFamily="50" charset="-127"/>
              </a:rPr>
              <a:t>(AVERT </a:t>
            </a:r>
            <a:r>
              <a:rPr lang="ko-KR" altLang="en-US" sz="2800" b="1" dirty="0" smtClean="0">
                <a:ea typeface="맑은 고딕" pitchFamily="50" charset="-127"/>
              </a:rPr>
              <a:t>이용</a:t>
            </a:r>
            <a:r>
              <a:rPr lang="en-US" altLang="ko-KR" sz="2800" b="1" dirty="0" smtClean="0">
                <a:ea typeface="맑은 고딕" pitchFamily="50" charset="-127"/>
              </a:rPr>
              <a:t>)</a:t>
            </a:r>
            <a:endParaRPr lang="ko-KR" altLang="en-US" sz="2800" b="1" dirty="0">
              <a:ea typeface="맑은 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31</a:t>
            </a:fld>
            <a:endParaRPr lang="en-US" altLang="ko-KR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4" y="6356349"/>
            <a:ext cx="531435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31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006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위협 시나리오와 유효성 비교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40370" y="773706"/>
            <a:ext cx="8600679" cy="14401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위협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hreat)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시나리오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- Baseline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모델의 공격군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2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팀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      - Drone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모델의 공격군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:  Drone 1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대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29175" y="6356349"/>
            <a:ext cx="393855" cy="365125"/>
          </a:xfrm>
          <a:prstGeom prst="rect">
            <a:avLst/>
          </a:prstGeom>
        </p:spPr>
        <p:txBody>
          <a:bodyPr/>
          <a:lstStyle/>
          <a:p>
            <a:fld id="{04554A53-3AE0-4AB3-9D97-6CF81A8F9E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내용 개체 틀 1"/>
              <p:cNvSpPr txBox="1">
                <a:spLocks/>
              </p:cNvSpPr>
              <p:nvPr/>
            </p:nvSpPr>
            <p:spPr>
              <a:xfrm>
                <a:off x="717806" y="2348881"/>
                <a:ext cx="8600679" cy="13501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182880" algn="l" defTabSz="914400" rtl="0" eaLnBrk="1" latinLnBrk="1" hangingPunct="1">
                  <a:lnSpc>
                    <a:spcPct val="150000"/>
                  </a:lnSpc>
                  <a:spcBef>
                    <a:spcPts val="1500"/>
                  </a:spcBef>
                  <a:buFont typeface="Wingdings" panose="05000000000000000000" pitchFamily="2" charset="2"/>
                  <a:buChar char="ü"/>
                  <a:defRPr sz="1600" kern="1200">
                    <a:solidFill>
                      <a:schemeClr val="tx1"/>
                    </a:solidFill>
                    <a:latin typeface="Ebrima" panose="02000000000000000000" pitchFamily="2" charset="0"/>
                    <a:ea typeface="본고딕 Regular" pitchFamily="34" charset="-127"/>
                    <a:cs typeface="Ebrima" panose="02000000000000000000" pitchFamily="2" charset="0"/>
                  </a:defRPr>
                </a:lvl1pPr>
                <a:lvl2pPr marL="365760" indent="182880" algn="l" defTabSz="914400" rtl="0" eaLnBrk="1" latinLnBrk="1" hangingPunct="1">
                  <a:lnSpc>
                    <a:spcPct val="150000"/>
                  </a:lnSpc>
                  <a:spcBef>
                    <a:spcPts val="720"/>
                  </a:spcBef>
                  <a:buFont typeface="Arial" panose="020B0604020202020204" pitchFamily="34" charset="0"/>
                  <a:buChar char="-"/>
                  <a:defRPr sz="1400" kern="1200" baseline="0">
                    <a:solidFill>
                      <a:srgbClr val="4B4B4B"/>
                    </a:solidFill>
                    <a:latin typeface="Ebrima" panose="02000000000000000000" pitchFamily="2" charset="0"/>
                    <a:ea typeface="본고딕 Normal" pitchFamily="34" charset="-127"/>
                    <a:cs typeface="Ebrima" panose="02000000000000000000" pitchFamily="2" charset="0"/>
                  </a:defRPr>
                </a:lvl2pPr>
                <a:lvl3pPr marL="1143000" indent="-228600" algn="l" defTabSz="914400" rtl="0" eaLnBrk="1" latinLnBrk="1" hangingPunct="1">
                  <a:lnSpc>
                    <a:spcPct val="150000"/>
                  </a:lnSpc>
                  <a:spcBef>
                    <a:spcPts val="72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rgbClr val="4B4B4B"/>
                    </a:solidFill>
                    <a:latin typeface="Ebrima" panose="02000000000000000000" pitchFamily="2" charset="0"/>
                    <a:ea typeface="본고딕 Normal" pitchFamily="34" charset="-127"/>
                    <a:cs typeface="Ebrima" panose="02000000000000000000" pitchFamily="2" charset="0"/>
                  </a:defRPr>
                </a:lvl3pPr>
                <a:lvl4pPr marL="1600200" indent="-228600" algn="l" defTabSz="914400" rtl="0" eaLnBrk="1" latinLnBrk="1" hangingPunct="1">
                  <a:lnSpc>
                    <a:spcPct val="150000"/>
                  </a:lnSpc>
                  <a:spcBef>
                    <a:spcPts val="720"/>
                  </a:spcBef>
                  <a:buFont typeface="Arial" panose="020B0604020202020204" pitchFamily="34" charset="0"/>
                  <a:buChar char="-"/>
                  <a:defRPr sz="1800" kern="1200" baseline="0">
                    <a:solidFill>
                      <a:srgbClr val="4B4B4B"/>
                    </a:solidFill>
                    <a:latin typeface="Ebrima" panose="02000000000000000000" pitchFamily="2" charset="0"/>
                    <a:ea typeface="본고딕 Light" pitchFamily="34" charset="-127"/>
                    <a:cs typeface="Ebrima" panose="02000000000000000000" pitchFamily="2" charset="0"/>
                  </a:defRPr>
                </a:lvl4pPr>
                <a:lvl5pPr marL="2057400" indent="-228600" algn="l" defTabSz="914400" rtl="0" eaLnBrk="1" latinLnBrk="1" hangingPunct="1">
                  <a:lnSpc>
                    <a:spcPct val="150000"/>
                  </a:lnSpc>
                  <a:spcBef>
                    <a:spcPts val="72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rgbClr val="4B4B4B"/>
                    </a:solidFill>
                    <a:latin typeface="Ebrima" panose="02000000000000000000" pitchFamily="2" charset="0"/>
                    <a:ea typeface="본고딕 ExtraLight" pitchFamily="34" charset="-127"/>
                    <a:cs typeface="Ebrima" panose="02000000000000000000" pitchFamily="2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ko-KR" altLang="en-US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유효성 비교</a:t>
                </a:r>
                <a:r>
                  <a:rPr lang="en-US" altLang="ko-KR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(Simulation </a:t>
                </a:r>
                <a:r>
                  <a:rPr lang="ko-KR" altLang="en-US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결과</a:t>
                </a:r>
                <a:r>
                  <a:rPr lang="en-US" altLang="ko-KR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</a:p>
              <a:p>
                <a:pPr marL="0" indent="0" fontAlgn="auto">
                  <a:lnSpc>
                    <a:spcPct val="100000"/>
                  </a:lnSpc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   - Baseline 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모델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ea typeface="맑은 고딕" panose="020B0503020000020004" pitchFamily="50" charset="-127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ea typeface="맑은 고딕" panose="020B0503020000020004" pitchFamily="50" charset="-127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= 100%</a:t>
                </a:r>
              </a:p>
              <a:p>
                <a:pPr marL="0" indent="0" fontAlgn="auto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  -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  <a:sym typeface="Wingdings"/>
                  </a:rPr>
                  <a:t>Drone </a:t>
                </a:r>
                <a:r>
                  <a:rPr lang="ko-KR" altLang="en-US" dirty="0" smtClean="0">
                    <a:latin typeface="맑은 고딕" panose="020B0503020000020004" pitchFamily="50" charset="-127"/>
                    <a:ea typeface="맑은 고딕" panose="020B0503020000020004" pitchFamily="50" charset="-127"/>
                    <a:sym typeface="Wingdings"/>
                  </a:rPr>
                  <a:t>모델   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  <a:sym typeface="Wingding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/>
                            <a:ea typeface="맑은 고딕" panose="020B0503020000020004" pitchFamily="50" charset="-127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/>
                            <a:ea typeface="맑은 고딕" panose="020B0503020000020004" pitchFamily="50" charset="-127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= </a:t>
                </a:r>
                <a:r>
                  <a:rPr lang="en-US" altLang="ko-KR" dirty="0" smtClean="0">
                    <a:latin typeface="맑은 고딕" panose="020B0503020000020004" pitchFamily="50" charset="-127"/>
                    <a:ea typeface="맑은 고딕" panose="020B0503020000020004" pitchFamily="50" charset="-127"/>
                    <a:sym typeface="Wingdings"/>
                  </a:rPr>
                  <a:t>16%</a:t>
                </a:r>
                <a:endParaRPr lang="en-US" altLang="ko-KR" b="1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9" name="내용 개체 틀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06" y="2348881"/>
                <a:ext cx="8600679" cy="1350149"/>
              </a:xfrm>
              <a:prstGeom prst="rect">
                <a:avLst/>
              </a:prstGeom>
              <a:blipFill rotWithShape="1">
                <a:blip r:embed="rId3"/>
                <a:stretch>
                  <a:fillRect b="-36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5" y="4104075"/>
            <a:ext cx="908050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4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적에 대한 대응 도표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탐지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지연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무력화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29175" y="6356349"/>
            <a:ext cx="393855" cy="365125"/>
          </a:xfrm>
          <a:prstGeom prst="rect">
            <a:avLst/>
          </a:prstGeom>
        </p:spPr>
        <p:txBody>
          <a:bodyPr/>
          <a:lstStyle/>
          <a:p>
            <a:fld id="{04554A53-3AE0-4AB3-9D97-6CF81A8F9E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065130" y="6356450"/>
            <a:ext cx="2276575" cy="364628"/>
          </a:xfrm>
          <a:prstGeom prst="rect">
            <a:avLst/>
          </a:prstGeom>
        </p:spPr>
        <p:txBody>
          <a:bodyPr vert="horz" lIns="85332" tIns="42666" rIns="85332" bIns="42666" rtlCol="0" anchor="ctr"/>
          <a:lstStyle>
            <a:defPPr>
              <a:defRPr lang="en-US"/>
            </a:defPPr>
            <a:lvl1pPr algn="r" defTabSz="481546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81546" indent="-25345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63092" indent="-5068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446224" indent="-77619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927770" indent="-102967" algn="l" defTabSz="48154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1007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37211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1934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49613" algn="l" defTabSz="91240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endParaRPr lang="en-US" sz="112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내용 개체 틀 1"/>
          <p:cNvSpPr txBox="1">
            <a:spLocks/>
          </p:cNvSpPr>
          <p:nvPr/>
        </p:nvSpPr>
        <p:spPr>
          <a:xfrm>
            <a:off x="4232920" y="2303875"/>
            <a:ext cx="144016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182880" algn="l" defTabSz="914400" rtl="0" eaLnBrk="1" latinLnBrk="1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365760" indent="182880" algn="l" defTabSz="914400" rtl="0" eaLnBrk="1" latinLnBrk="1" hangingPunct="1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-"/>
              <a:defRPr sz="1400" kern="12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-"/>
              <a:defRPr sz="1800" kern="1200" baseline="0">
                <a:solidFill>
                  <a:srgbClr val="4B4B4B"/>
                </a:solidFill>
                <a:latin typeface="Ebrima" panose="02000000000000000000" pitchFamily="2" charset="0"/>
                <a:ea typeface="본고딕 Light" pitchFamily="34" charset="-127"/>
                <a:cs typeface="Ebrima" panose="020000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B4B4B"/>
                </a:solidFill>
                <a:latin typeface="Ebrima" panose="02000000000000000000" pitchFamily="2" charset="0"/>
                <a:ea typeface="본고딕 ExtraLight" pitchFamily="34" charset="-127"/>
                <a:cs typeface="Ebrima" panose="020000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None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Baseline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모델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내용 개체 틀 1"/>
          <p:cNvSpPr txBox="1">
            <a:spLocks/>
          </p:cNvSpPr>
          <p:nvPr/>
        </p:nvSpPr>
        <p:spPr>
          <a:xfrm>
            <a:off x="4322930" y="5065376"/>
            <a:ext cx="1323690" cy="340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182880" algn="l" defTabSz="914400" rtl="0" eaLnBrk="1" latinLnBrk="1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Ebrima" panose="02000000000000000000" pitchFamily="2" charset="0"/>
                <a:ea typeface="본고딕 Regular" pitchFamily="34" charset="-127"/>
                <a:cs typeface="Ebrima" panose="02000000000000000000" pitchFamily="2" charset="0"/>
              </a:defRPr>
            </a:lvl1pPr>
            <a:lvl2pPr marL="365760" indent="182880" algn="l" defTabSz="914400" rtl="0" eaLnBrk="1" latinLnBrk="1" hangingPunct="1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-"/>
              <a:defRPr sz="1400" kern="12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4B4B4B"/>
                </a:solidFill>
                <a:latin typeface="Ebrima" panose="02000000000000000000" pitchFamily="2" charset="0"/>
                <a:ea typeface="본고딕 Normal" pitchFamily="34" charset="-127"/>
                <a:cs typeface="Ebrima" panose="02000000000000000000" pitchFamily="2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-"/>
              <a:defRPr sz="1800" kern="1200" baseline="0">
                <a:solidFill>
                  <a:srgbClr val="4B4B4B"/>
                </a:solidFill>
                <a:latin typeface="Ebrima" panose="02000000000000000000" pitchFamily="2" charset="0"/>
                <a:ea typeface="본고딕 Light" pitchFamily="34" charset="-127"/>
                <a:cs typeface="Ebrima" panose="02000000000000000000" pitchFamily="2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B4B4B"/>
                </a:solidFill>
                <a:latin typeface="Ebrima" panose="02000000000000000000" pitchFamily="2" charset="0"/>
                <a:ea typeface="본고딕 ExtraLight" pitchFamily="34" charset="-127"/>
                <a:cs typeface="Ebrima" panose="02000000000000000000" pitchFamily="2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 Drone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/>
              </a:rPr>
              <a:t>모델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450353" y="1082738"/>
            <a:ext cx="2892970" cy="5223047"/>
            <a:chOff x="1450353" y="1082738"/>
            <a:chExt cx="2892970" cy="5223047"/>
          </a:xfrm>
        </p:grpSpPr>
        <p:grpSp>
          <p:nvGrpSpPr>
            <p:cNvPr id="5" name="그룹 4"/>
            <p:cNvGrpSpPr/>
            <p:nvPr/>
          </p:nvGrpSpPr>
          <p:grpSpPr>
            <a:xfrm>
              <a:off x="1454563" y="1138710"/>
              <a:ext cx="2888760" cy="5167075"/>
              <a:chOff x="1454563" y="1138710"/>
              <a:chExt cx="2888760" cy="5167075"/>
            </a:xfrm>
          </p:grpSpPr>
          <p:pic>
            <p:nvPicPr>
              <p:cNvPr id="1027" name="Picture 3" descr="E:\AVERT\201910 교육자료\Drone_adv rep_tim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7615" y="3654025"/>
                <a:ext cx="2738227" cy="2651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E:\AVERT\201910 교육자료\Baseline_adv report_time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4563" y="1138710"/>
                <a:ext cx="2888760" cy="2560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직사각형 12"/>
            <p:cNvSpPr/>
            <p:nvPr/>
          </p:nvSpPr>
          <p:spPr>
            <a:xfrm>
              <a:off x="1450353" y="1082738"/>
              <a:ext cx="2888760" cy="96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763090" y="773706"/>
            <a:ext cx="2888760" cy="5532079"/>
            <a:chOff x="5763090" y="773706"/>
            <a:chExt cx="2888760" cy="5532079"/>
          </a:xfrm>
        </p:grpSpPr>
        <p:grpSp>
          <p:nvGrpSpPr>
            <p:cNvPr id="8" name="그룹 7"/>
            <p:cNvGrpSpPr/>
            <p:nvPr/>
          </p:nvGrpSpPr>
          <p:grpSpPr>
            <a:xfrm>
              <a:off x="5763090" y="773706"/>
              <a:ext cx="2848115" cy="5532079"/>
              <a:chOff x="5763090" y="773706"/>
              <a:chExt cx="2848115" cy="5532079"/>
            </a:xfrm>
          </p:grpSpPr>
          <p:sp>
            <p:nvSpPr>
              <p:cNvPr id="9" name="내용 개체 틀 1"/>
              <p:cNvSpPr txBox="1">
                <a:spLocks/>
              </p:cNvSpPr>
              <p:nvPr/>
            </p:nvSpPr>
            <p:spPr>
              <a:xfrm>
                <a:off x="5815327" y="773706"/>
                <a:ext cx="2795028" cy="3600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182880" algn="l" defTabSz="914400" rtl="0" eaLnBrk="1" latinLnBrk="1" hangingPunct="1">
                  <a:lnSpc>
                    <a:spcPct val="150000"/>
                  </a:lnSpc>
                  <a:spcBef>
                    <a:spcPts val="1500"/>
                  </a:spcBef>
                  <a:buFont typeface="Wingdings" panose="05000000000000000000" pitchFamily="2" charset="2"/>
                  <a:buChar char="ü"/>
                  <a:defRPr sz="1600" kern="1200">
                    <a:solidFill>
                      <a:schemeClr val="tx1"/>
                    </a:solidFill>
                    <a:latin typeface="Ebrima" panose="02000000000000000000" pitchFamily="2" charset="0"/>
                    <a:ea typeface="본고딕 Regular" pitchFamily="34" charset="-127"/>
                    <a:cs typeface="Ebrima" panose="02000000000000000000" pitchFamily="2" charset="0"/>
                  </a:defRPr>
                </a:lvl1pPr>
                <a:lvl2pPr marL="365760" indent="182880" algn="l" defTabSz="914400" rtl="0" eaLnBrk="1" latinLnBrk="1" hangingPunct="1">
                  <a:lnSpc>
                    <a:spcPct val="150000"/>
                  </a:lnSpc>
                  <a:spcBef>
                    <a:spcPts val="720"/>
                  </a:spcBef>
                  <a:buFont typeface="Arial" panose="020B0604020202020204" pitchFamily="34" charset="0"/>
                  <a:buChar char="-"/>
                  <a:defRPr sz="1400" kern="1200" baseline="0">
                    <a:solidFill>
                      <a:srgbClr val="4B4B4B"/>
                    </a:solidFill>
                    <a:latin typeface="Ebrima" panose="02000000000000000000" pitchFamily="2" charset="0"/>
                    <a:ea typeface="본고딕 Normal" pitchFamily="34" charset="-127"/>
                    <a:cs typeface="Ebrima" panose="02000000000000000000" pitchFamily="2" charset="0"/>
                  </a:defRPr>
                </a:lvl2pPr>
                <a:lvl3pPr marL="1143000" indent="-228600" algn="l" defTabSz="914400" rtl="0" eaLnBrk="1" latinLnBrk="1" hangingPunct="1">
                  <a:lnSpc>
                    <a:spcPct val="150000"/>
                  </a:lnSpc>
                  <a:spcBef>
                    <a:spcPts val="72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rgbClr val="4B4B4B"/>
                    </a:solidFill>
                    <a:latin typeface="Ebrima" panose="02000000000000000000" pitchFamily="2" charset="0"/>
                    <a:ea typeface="본고딕 Normal" pitchFamily="34" charset="-127"/>
                    <a:cs typeface="Ebrima" panose="02000000000000000000" pitchFamily="2" charset="0"/>
                  </a:defRPr>
                </a:lvl3pPr>
                <a:lvl4pPr marL="1600200" indent="-228600" algn="l" defTabSz="914400" rtl="0" eaLnBrk="1" latinLnBrk="1" hangingPunct="1">
                  <a:lnSpc>
                    <a:spcPct val="150000"/>
                  </a:lnSpc>
                  <a:spcBef>
                    <a:spcPts val="720"/>
                  </a:spcBef>
                  <a:buFont typeface="Arial" panose="020B0604020202020204" pitchFamily="34" charset="0"/>
                  <a:buChar char="-"/>
                  <a:defRPr sz="1800" kern="1200" baseline="0">
                    <a:solidFill>
                      <a:srgbClr val="4B4B4B"/>
                    </a:solidFill>
                    <a:latin typeface="Ebrima" panose="02000000000000000000" pitchFamily="2" charset="0"/>
                    <a:ea typeface="본고딕 Light" pitchFamily="34" charset="-127"/>
                    <a:cs typeface="Ebrima" panose="02000000000000000000" pitchFamily="2" charset="0"/>
                  </a:defRPr>
                </a:lvl4pPr>
                <a:lvl5pPr marL="2057400" indent="-228600" algn="l" defTabSz="914400" rtl="0" eaLnBrk="1" latinLnBrk="1" hangingPunct="1">
                  <a:lnSpc>
                    <a:spcPct val="150000"/>
                  </a:lnSpc>
                  <a:spcBef>
                    <a:spcPts val="72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rgbClr val="4B4B4B"/>
                    </a:solidFill>
                    <a:latin typeface="Ebrima" panose="02000000000000000000" pitchFamily="2" charset="0"/>
                    <a:ea typeface="본고딕 ExtraLight" pitchFamily="34" charset="-127"/>
                    <a:cs typeface="Ebrima" panose="02000000000000000000" pitchFamily="2" charset="0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ctr" fontAlgn="auto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ko-KR" altLang="en-US" b="1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거리 별 대응 도표</a:t>
                </a:r>
                <a:endParaRPr lang="en-US" altLang="ko-KR" b="1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5327" y="3654025"/>
                <a:ext cx="2795878" cy="2651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3090" y="1133745"/>
                <a:ext cx="2847264" cy="2560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직사각형 20"/>
            <p:cNvSpPr/>
            <p:nvPr/>
          </p:nvSpPr>
          <p:spPr>
            <a:xfrm>
              <a:off x="5763090" y="1082738"/>
              <a:ext cx="2888760" cy="96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763090" y="3606019"/>
              <a:ext cx="2888760" cy="96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 flipV="1">
              <a:off x="5805985" y="3699028"/>
              <a:ext cx="47115" cy="2606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622630" y="773707"/>
            <a:ext cx="2603212" cy="360038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별 대응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도표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301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1"/>
          <p:cNvSpPr>
            <a:spLocks noChangeArrowheads="1"/>
          </p:cNvSpPr>
          <p:nvPr/>
        </p:nvSpPr>
        <p:spPr bwMode="auto">
          <a:xfrm>
            <a:off x="144463" y="217488"/>
            <a:ext cx="961191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en-US" altLang="ko-KR" sz="2200" b="1" dirty="0" smtClean="0">
                <a:solidFill>
                  <a:schemeClr val="bg1"/>
                </a:solidFill>
                <a:ea typeface="맑은 고딕" pitchFamily="50" charset="-127"/>
              </a:rPr>
              <a:t>1. </a:t>
            </a:r>
            <a:r>
              <a:rPr lang="ko-KR" altLang="en-US" sz="2200" b="1" dirty="0" smtClean="0">
                <a:solidFill>
                  <a:schemeClr val="bg1"/>
                </a:solidFill>
                <a:ea typeface="맑은 고딕" pitchFamily="50" charset="-127"/>
              </a:rPr>
              <a:t>물리보안 유효성 평가 왜 필요한가</a:t>
            </a:r>
            <a:r>
              <a:rPr lang="en-US" altLang="ko-KR" sz="2200" b="1" dirty="0" smtClean="0">
                <a:solidFill>
                  <a:schemeClr val="bg1"/>
                </a:solidFill>
                <a:ea typeface="맑은 고딕" pitchFamily="50" charset="-127"/>
              </a:rPr>
              <a:t>?</a:t>
            </a:r>
            <a:r>
              <a:rPr lang="ko-KR" altLang="en-US" sz="2200" b="1" dirty="0" smtClean="0">
                <a:solidFill>
                  <a:schemeClr val="bg1"/>
                </a:solidFill>
                <a:ea typeface="맑은 고딕" pitchFamily="50" charset="-127"/>
              </a:rPr>
              <a:t> </a:t>
            </a:r>
            <a:endParaRPr lang="ko-KR" altLang="en-US" sz="22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>
                <a:latin typeface="+mn-ea"/>
                <a:ea typeface="+mn-ea"/>
              </a:rPr>
              <a:t>1. </a:t>
            </a:r>
            <a:r>
              <a:rPr lang="ko-KR" altLang="en-US" sz="2200" dirty="0">
                <a:latin typeface="+mn-ea"/>
                <a:ea typeface="+mn-ea"/>
              </a:rPr>
              <a:t>물리보안 유효성 평가 왜 필요한가</a:t>
            </a:r>
            <a:r>
              <a:rPr lang="en-US" altLang="ko-KR" sz="2200" dirty="0">
                <a:latin typeface="+mn-ea"/>
                <a:ea typeface="+mn-ea"/>
              </a:rPr>
              <a:t>? </a:t>
            </a:r>
            <a:endParaRPr lang="ko-KR" altLang="en-US" sz="2200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3</a:t>
            </a:fld>
            <a:endParaRPr lang="en-US" altLang="ko-KR" dirty="0"/>
          </a:p>
        </p:txBody>
      </p:sp>
      <p:sp>
        <p:nvSpPr>
          <p:cNvPr id="29" name="TextBox 28"/>
          <p:cNvSpPr txBox="1"/>
          <p:nvPr/>
        </p:nvSpPr>
        <p:spPr>
          <a:xfrm>
            <a:off x="1113241" y="728700"/>
            <a:ext cx="86552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1600" b="1" kern="0" dirty="0">
                <a:solidFill>
                  <a:sysClr val="windowText" lastClr="000000"/>
                </a:solidFill>
                <a:ea typeface="맑은 고딕" pitchFamily="50" charset="-127"/>
              </a:rPr>
              <a:t>유효성 평가 목적</a:t>
            </a:r>
          </a:p>
          <a:p>
            <a:pPr marL="274320" lvl="1" indent="182880" algn="l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400" dirty="0" smtClean="0">
                <a:latin typeface="Arial" charset="0"/>
                <a:ea typeface="맑은 고딕" pitchFamily="50" charset="-127"/>
              </a:rPr>
              <a:t>물리보안시스템의 취약성을 정량적</a:t>
            </a:r>
            <a:r>
              <a:rPr lang="en-US" altLang="ko-KR" sz="1400" dirty="0" smtClean="0">
                <a:latin typeface="Arial" charset="0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Arial" charset="0"/>
                <a:ea typeface="맑은 고딕" pitchFamily="50" charset="-127"/>
              </a:rPr>
              <a:t>과학적으로 평가할 수 있도록 성능의 객관적 지표화</a:t>
            </a:r>
            <a:endParaRPr lang="en-US" altLang="ko-KR" sz="1400" dirty="0" smtClean="0">
              <a:latin typeface="Arial" charset="0"/>
              <a:ea typeface="맑은 고딕" pitchFamily="50" charset="-127"/>
            </a:endParaRPr>
          </a:p>
          <a:p>
            <a:pPr marL="274320" lvl="1" indent="182880" algn="l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1400" dirty="0" smtClean="0">
                <a:latin typeface="Arial" charset="0"/>
                <a:ea typeface="맑은 고딕" pitchFamily="50" charset="-127"/>
              </a:rPr>
              <a:t>유효성을 성능의 판단기준으로 설정</a:t>
            </a:r>
            <a:r>
              <a:rPr lang="en-US" altLang="ko-KR" sz="1400" dirty="0" smtClean="0">
                <a:latin typeface="Arial" charset="0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Arial" charset="0"/>
                <a:ea typeface="맑은 고딕" pitchFamily="50" charset="-127"/>
              </a:rPr>
              <a:t>의사결정자</a:t>
            </a:r>
            <a:r>
              <a:rPr lang="en-US" altLang="ko-KR" sz="1400" dirty="0" smtClean="0">
                <a:latin typeface="Arial" charset="0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Arial" charset="0"/>
                <a:ea typeface="맑은 고딕" pitchFamily="50" charset="-127"/>
              </a:rPr>
              <a:t>이해당사자 등과  합리적</a:t>
            </a:r>
            <a:r>
              <a:rPr lang="en-US" altLang="ko-KR" sz="1400" dirty="0" smtClean="0">
                <a:latin typeface="Arial" charset="0"/>
                <a:ea typeface="맑은 고딕" pitchFamily="50" charset="-127"/>
              </a:rPr>
              <a:t>, </a:t>
            </a:r>
            <a:r>
              <a:rPr lang="ko-KR" altLang="en-US" sz="1400" dirty="0" smtClean="0">
                <a:latin typeface="Arial" charset="0"/>
                <a:ea typeface="맑은 고딕" pitchFamily="50" charset="-127"/>
              </a:rPr>
              <a:t>논리적  의사소통</a:t>
            </a:r>
            <a:endParaRPr lang="ko-KR" altLang="en-US" sz="1400" dirty="0">
              <a:latin typeface="Arial" charset="0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629103" y="2573905"/>
            <a:ext cx="4924297" cy="3015336"/>
          </a:xfrm>
          <a:prstGeom prst="rect">
            <a:avLst/>
          </a:prstGeom>
          <a:solidFill>
            <a:srgbClr val="A5C249">
              <a:lumMod val="20000"/>
              <a:lumOff val="80000"/>
            </a:srgbClr>
          </a:solidFill>
          <a:ln w="635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" lastClr="FFFFFF"/>
              </a:solidFill>
              <a:ea typeface="맑은 고딕" pitchFamily="50" charset="-127"/>
            </a:endParaRPr>
          </a:p>
        </p:txBody>
      </p:sp>
      <p:graphicFrame>
        <p:nvGraphicFramePr>
          <p:cNvPr id="23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540549"/>
              </p:ext>
            </p:extLst>
          </p:nvPr>
        </p:nvGraphicFramePr>
        <p:xfrm>
          <a:off x="5890339" y="2955128"/>
          <a:ext cx="2468040" cy="2274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그룹 23"/>
          <p:cNvGrpSpPr/>
          <p:nvPr/>
        </p:nvGrpSpPr>
        <p:grpSpPr>
          <a:xfrm>
            <a:off x="1532620" y="2663916"/>
            <a:ext cx="4558631" cy="2880320"/>
            <a:chOff x="1198833" y="2753926"/>
            <a:chExt cx="4558631" cy="2880320"/>
          </a:xfrm>
        </p:grpSpPr>
        <p:sp>
          <p:nvSpPr>
            <p:cNvPr id="25" name="순서도: 판단 24"/>
            <p:cNvSpPr/>
            <p:nvPr/>
          </p:nvSpPr>
          <p:spPr>
            <a:xfrm>
              <a:off x="3490338" y="3724265"/>
              <a:ext cx="2267126" cy="945105"/>
            </a:xfrm>
            <a:prstGeom prst="flowChartDecision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200" b="1" kern="0" dirty="0" smtClean="0">
                  <a:solidFill>
                    <a:sysClr val="windowText" lastClr="000000"/>
                  </a:solidFill>
                  <a:ea typeface="맑은 고딕" pitchFamily="50" charset="-127"/>
                </a:rPr>
                <a:t>유효성 </a:t>
              </a:r>
              <a:r>
                <a:rPr lang="en-US" altLang="ko-KR" sz="1200" b="1" kern="0" dirty="0">
                  <a:solidFill>
                    <a:sysClr val="windowText" lastClr="000000"/>
                  </a:solidFill>
                  <a:ea typeface="맑은 고딕" pitchFamily="50" charset="-127"/>
                </a:rPr>
                <a:t> </a:t>
              </a:r>
              <a:r>
                <a:rPr lang="en-US" altLang="ko-KR" sz="1200" b="1" kern="0" dirty="0" smtClean="0">
                  <a:solidFill>
                    <a:sysClr val="windowText" lastClr="000000"/>
                  </a:solidFill>
                  <a:ea typeface="맑은 고딕" pitchFamily="50" charset="-127"/>
                </a:rPr>
                <a:t>      =  95 </a:t>
              </a:r>
              <a:r>
                <a:rPr lang="en-US" altLang="ko-KR" sz="1200" b="1" kern="0" dirty="0">
                  <a:solidFill>
                    <a:sysClr val="windowText" lastClr="000000"/>
                  </a:solidFill>
                  <a:ea typeface="맑은 고딕" pitchFamily="50" charset="-127"/>
                </a:rPr>
                <a:t>%</a:t>
              </a:r>
              <a:endParaRPr lang="ko-KR" altLang="en-US" sz="1200" b="1" kern="0" dirty="0">
                <a:solidFill>
                  <a:sysClr val="windowText" lastClr="000000"/>
                </a:solidFill>
                <a:ea typeface="맑은 고딕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42917" y="2843936"/>
              <a:ext cx="126188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200" b="1" kern="0" dirty="0">
                  <a:solidFill>
                    <a:sysClr val="windowText" lastClr="000000"/>
                  </a:solidFill>
                  <a:ea typeface="맑은 고딕" pitchFamily="50" charset="-127"/>
                </a:rPr>
                <a:t>물리보안시스템</a:t>
              </a: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1198833" y="2753926"/>
              <a:ext cx="2096483" cy="2880320"/>
              <a:chOff x="1198833" y="2753926"/>
              <a:chExt cx="2096483" cy="2880320"/>
            </a:xfrm>
          </p:grpSpPr>
          <p:cxnSp>
            <p:nvCxnSpPr>
              <p:cNvPr id="28" name="직선 연결선 99"/>
              <p:cNvCxnSpPr>
                <a:cxnSpLocks noChangeShapeType="1"/>
              </p:cNvCxnSpPr>
              <p:nvPr/>
            </p:nvCxnSpPr>
            <p:spPr bwMode="auto">
              <a:xfrm>
                <a:off x="2837600" y="3114547"/>
                <a:ext cx="18917" cy="2249669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0" name="직사각형 29"/>
              <p:cNvSpPr/>
              <p:nvPr/>
            </p:nvSpPr>
            <p:spPr bwMode="auto">
              <a:xfrm>
                <a:off x="1198833" y="2753926"/>
                <a:ext cx="1343076" cy="7212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1" kern="0" dirty="0" smtClean="0">
                    <a:solidFill>
                      <a:sysClr val="windowText" lastClr="000000"/>
                    </a:solidFill>
                    <a:ea typeface="맑은 고딕" pitchFamily="50" charset="-127"/>
                  </a:rPr>
                  <a:t>보안 목표</a:t>
                </a:r>
                <a:endParaRPr lang="ko-KR" altLang="en-US" sz="1200" b="1" kern="0" dirty="0">
                  <a:solidFill>
                    <a:sysClr val="windowText" lastClr="000000"/>
                  </a:solidFill>
                  <a:ea typeface="맑은 고딕" pitchFamily="50" charset="-127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 bwMode="auto">
              <a:xfrm>
                <a:off x="1198833" y="3832883"/>
                <a:ext cx="1343076" cy="7212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1" kern="0" dirty="0" smtClean="0">
                    <a:solidFill>
                      <a:sysClr val="windowText" lastClr="000000"/>
                    </a:solidFill>
                    <a:ea typeface="맑은 고딕" pitchFamily="50" charset="-127"/>
                  </a:rPr>
                  <a:t>위협</a:t>
                </a:r>
                <a:endParaRPr lang="ko-KR" altLang="en-US" sz="1200" b="1" kern="0" dirty="0">
                  <a:solidFill>
                    <a:sysClr val="windowText" lastClr="000000"/>
                  </a:solidFill>
                  <a:ea typeface="맑은 고딕" pitchFamily="50" charset="-127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 bwMode="auto">
              <a:xfrm>
                <a:off x="1198833" y="4913003"/>
                <a:ext cx="1343076" cy="7212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1" kern="0" dirty="0" smtClean="0">
                    <a:solidFill>
                      <a:sysClr val="windowText" lastClr="000000"/>
                    </a:solidFill>
                    <a:ea typeface="맑은 고딕" pitchFamily="50" charset="-127"/>
                  </a:rPr>
                  <a:t>핵심 자산</a:t>
                </a:r>
                <a:endParaRPr lang="ko-KR" altLang="en-US" sz="1200" b="1" kern="0" dirty="0">
                  <a:solidFill>
                    <a:sysClr val="windowText" lastClr="000000"/>
                  </a:solidFill>
                  <a:ea typeface="맑은 고딕" pitchFamily="50" charset="-127"/>
                </a:endParaRPr>
              </a:p>
            </p:txBody>
          </p:sp>
          <p:cxnSp>
            <p:nvCxnSpPr>
              <p:cNvPr id="34" name="직선 화살표 연결선 33"/>
              <p:cNvCxnSpPr>
                <a:stCxn id="32" idx="3"/>
              </p:cNvCxnSpPr>
              <p:nvPr/>
            </p:nvCxnSpPr>
            <p:spPr bwMode="auto">
              <a:xfrm flipV="1">
                <a:off x="2541909" y="4193504"/>
                <a:ext cx="753407" cy="1"/>
              </a:xfrm>
              <a:prstGeom prst="straightConnector1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5" name="직선 연결선 34"/>
              <p:cNvCxnSpPr>
                <a:stCxn id="30" idx="3"/>
              </p:cNvCxnSpPr>
              <p:nvPr/>
            </p:nvCxnSpPr>
            <p:spPr bwMode="auto">
              <a:xfrm flipV="1">
                <a:off x="2541909" y="3114547"/>
                <a:ext cx="305150" cy="1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직선 연결선 35"/>
              <p:cNvCxnSpPr/>
              <p:nvPr/>
            </p:nvCxnSpPr>
            <p:spPr bwMode="auto">
              <a:xfrm flipV="1">
                <a:off x="2551368" y="5364215"/>
                <a:ext cx="305150" cy="1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0256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1199" y="1043735"/>
            <a:ext cx="3207455" cy="14971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0" h="0"/>
              <a:bevelB w="0" h="0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>
            <a:defPPr>
              <a:defRPr lang="en-US"/>
            </a:defPPr>
            <a:lvl2pPr marL="0" lvl="1" algn="ctr" defTabSz="1042973" eaLnBrk="1" latinLnBrk="1" hangingPunct="1">
              <a:defRPr sz="1800" b="1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</a:lstStyle>
          <a:p>
            <a:pPr lvl="1" defTabSz="1299728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71AA"/>
              </a:buClr>
              <a:buSzPct val="140000"/>
              <a:tabLst>
                <a:tab pos="814888" algn="l"/>
              </a:tabLst>
              <a:defRPr/>
            </a:pPr>
            <a:r>
              <a:rPr lang="ko-KR" altLang="en-US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물리보안시스템의 </a:t>
            </a:r>
            <a:endParaRPr lang="en-US" altLang="ko-KR" sz="1600" kern="0" dirty="0" smtClean="0">
              <a:ln w="6350">
                <a:solidFill>
                  <a:prstClr val="white">
                    <a:alpha val="0"/>
                  </a:prstClr>
                </a:solidFill>
              </a:ln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0800000" scaled="1"/>
              </a:gradFill>
              <a:latin typeface="Arial" pitchFamily="34" charset="0"/>
              <a:sym typeface="Monotype Sorts"/>
            </a:endParaRPr>
          </a:p>
          <a:p>
            <a:pPr lvl="1" defTabSz="1299728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71AA"/>
              </a:buClr>
              <a:buSzPct val="140000"/>
              <a:tabLst>
                <a:tab pos="814888" algn="l"/>
              </a:tabLst>
              <a:defRPr/>
            </a:pPr>
            <a:r>
              <a:rPr lang="ko-KR" altLang="en-US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유효성은</a:t>
            </a:r>
            <a:r>
              <a:rPr lang="en-US" altLang="ko-KR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/>
            </a:r>
            <a:br>
              <a:rPr lang="en-US" altLang="ko-KR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</a:br>
            <a:r>
              <a:rPr lang="en-US" altLang="ko-KR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solidFill>
                  <a:srgbClr val="0000CC"/>
                </a:solidFill>
                <a:latin typeface="Arial" pitchFamily="34" charset="0"/>
                <a:sym typeface="Monotype Sorts"/>
              </a:rPr>
              <a:t>“</a:t>
            </a:r>
            <a:r>
              <a:rPr lang="ko-KR" altLang="en-US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solidFill>
                  <a:srgbClr val="0000CC"/>
                </a:solidFill>
                <a:latin typeface="Arial" pitchFamily="34" charset="0"/>
                <a:sym typeface="Monotype Sorts"/>
              </a:rPr>
              <a:t>측정 가능</a:t>
            </a:r>
            <a:r>
              <a:rPr lang="en-US" altLang="ko-KR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solidFill>
                  <a:srgbClr val="0000CC"/>
                </a:solidFill>
                <a:latin typeface="Arial" pitchFamily="34" charset="0"/>
                <a:sym typeface="Monotype Sorts"/>
              </a:rPr>
              <a:t>”</a:t>
            </a:r>
            <a:endParaRPr lang="ko-KR" altLang="en-US" sz="1600" kern="0" dirty="0" smtClean="0">
              <a:ln w="6350">
                <a:solidFill>
                  <a:prstClr val="white">
                    <a:alpha val="0"/>
                  </a:prstClr>
                </a:solidFill>
              </a:ln>
              <a:solidFill>
                <a:srgbClr val="0000CC"/>
              </a:solidFill>
              <a:latin typeface="Arial" pitchFamily="34" charset="0"/>
              <a:sym typeface="Monotype Sort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199" y="2708920"/>
            <a:ext cx="3207455" cy="16651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0" h="0"/>
              <a:bevelB w="0" h="0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>
            <a:defPPr>
              <a:defRPr lang="en-US"/>
            </a:defPPr>
            <a:lvl2pPr marL="0" lvl="1" algn="ctr" defTabSz="1042973" eaLnBrk="1" latinLnBrk="1" hangingPunct="1">
              <a:defRPr sz="1800" b="1">
                <a:ln w="6350">
                  <a:noFill/>
                </a:ln>
                <a:gradFill>
                  <a:gsLst>
                    <a:gs pos="0">
                      <a:srgbClr val="007042"/>
                    </a:gs>
                    <a:gs pos="100000">
                      <a:srgbClr val="007042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</a:lstStyle>
          <a:p>
            <a:pPr lvl="1" defTabSz="1299728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71AA"/>
              </a:buClr>
              <a:buSzPct val="140000"/>
              <a:tabLst>
                <a:tab pos="814888" algn="l"/>
              </a:tabLst>
              <a:defRPr/>
            </a:pPr>
            <a:r>
              <a:rPr lang="en-US" altLang="ko-KR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Modeling</a:t>
            </a:r>
            <a:r>
              <a:rPr lang="ko-KR" altLang="en-US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 </a:t>
            </a:r>
            <a:r>
              <a:rPr lang="en-US" altLang="ko-KR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&amp; Simulation</a:t>
            </a:r>
          </a:p>
          <a:p>
            <a:pPr lvl="1" defTabSz="1299728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71AA"/>
              </a:buClr>
              <a:buSzPct val="140000"/>
              <a:tabLst>
                <a:tab pos="814888" algn="l"/>
              </a:tabLst>
              <a:defRPr/>
            </a:pPr>
            <a:r>
              <a:rPr lang="ko-KR" altLang="en-US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 활용</a:t>
            </a:r>
            <a:endParaRPr lang="en-US" altLang="ko-KR" sz="1600" kern="0" dirty="0" smtClean="0">
              <a:ln w="6350">
                <a:solidFill>
                  <a:prstClr val="white">
                    <a:alpha val="0"/>
                  </a:prstClr>
                </a:solidFill>
              </a:ln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0800000" scaled="1"/>
              </a:gradFill>
              <a:latin typeface="Arial" pitchFamily="34" charset="0"/>
              <a:sym typeface="Monotype Sorts"/>
            </a:endParaRPr>
          </a:p>
          <a:p>
            <a:pPr lvl="1" defTabSz="1299728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71AA"/>
              </a:buClr>
              <a:buSzPct val="140000"/>
              <a:tabLst>
                <a:tab pos="814888" algn="l"/>
              </a:tabLst>
              <a:defRPr/>
            </a:pPr>
            <a:r>
              <a:rPr lang="en-US" altLang="ko-KR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solidFill>
                  <a:srgbClr val="0000CC"/>
                </a:solidFill>
                <a:latin typeface="Arial" pitchFamily="34" charset="0"/>
                <a:sym typeface="Monotype Sorts"/>
              </a:rPr>
              <a:t>“</a:t>
            </a:r>
            <a:r>
              <a:rPr lang="ko-KR" altLang="en-US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solidFill>
                  <a:srgbClr val="0000CC"/>
                </a:solidFill>
                <a:latin typeface="Arial" pitchFamily="34" charset="0"/>
                <a:sym typeface="Monotype Sorts"/>
              </a:rPr>
              <a:t>유효성 평가</a:t>
            </a:r>
            <a:r>
              <a:rPr lang="en-US" altLang="ko-KR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solidFill>
                  <a:srgbClr val="0000CC"/>
                </a:solidFill>
                <a:latin typeface="Arial" pitchFamily="34" charset="0"/>
                <a:sym typeface="Monotype Sorts"/>
              </a:rPr>
              <a:t>”</a:t>
            </a:r>
            <a:endParaRPr lang="ko-KR" altLang="en-US" sz="1600" kern="0" dirty="0" smtClean="0">
              <a:ln w="6350">
                <a:solidFill>
                  <a:prstClr val="white">
                    <a:alpha val="0"/>
                  </a:prstClr>
                </a:solidFill>
              </a:ln>
              <a:solidFill>
                <a:srgbClr val="0000CC"/>
              </a:solidFill>
              <a:latin typeface="Arial" pitchFamily="34" charset="0"/>
              <a:sym typeface="Monotype Sort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580" y="4554125"/>
            <a:ext cx="3207455" cy="14971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>
              <a:bevelT w="0" h="0"/>
              <a:bevelB w="0" h="0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>
            <a:defPPr>
              <a:defRPr lang="en-US"/>
            </a:defPPr>
            <a:lvl2pPr marL="0" lvl="1" algn="ctr" defTabSz="1042973" eaLnBrk="1" latinLnBrk="1" hangingPunct="1">
              <a:defRPr sz="1800" b="1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</a:lstStyle>
          <a:p>
            <a:pPr lvl="1" defTabSz="1299728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71AA"/>
              </a:buClr>
              <a:buSzPct val="140000"/>
              <a:tabLst>
                <a:tab pos="814888" algn="l"/>
              </a:tabLst>
              <a:defRPr/>
            </a:pPr>
            <a:r>
              <a:rPr lang="ko-KR" altLang="en-US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물리보안시스템</a:t>
            </a:r>
            <a:r>
              <a:rPr lang="ko-KR" altLang="en-US" sz="1600" kern="0" dirty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의</a:t>
            </a:r>
            <a:endParaRPr lang="en-US" altLang="ko-KR" sz="1600" kern="0" dirty="0" smtClean="0">
              <a:ln w="6350">
                <a:solidFill>
                  <a:prstClr val="white">
                    <a:alpha val="0"/>
                  </a:prstClr>
                </a:solidFill>
              </a:ln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0800000" scaled="1"/>
              </a:gradFill>
              <a:latin typeface="Arial" pitchFamily="34" charset="0"/>
              <a:sym typeface="Monotype Sorts"/>
            </a:endParaRPr>
          </a:p>
          <a:p>
            <a:pPr lvl="1" defTabSz="1299728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71AA"/>
              </a:buClr>
              <a:buSzPct val="140000"/>
              <a:tabLst>
                <a:tab pos="814888" algn="l"/>
              </a:tabLst>
              <a:defRPr/>
            </a:pPr>
            <a:r>
              <a:rPr lang="ko-KR" altLang="en-US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설계</a:t>
            </a:r>
            <a:r>
              <a:rPr lang="en-US" altLang="ko-KR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·</a:t>
            </a:r>
            <a:r>
              <a:rPr lang="ko-KR" altLang="en-US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구축 </a:t>
            </a:r>
            <a:r>
              <a:rPr lang="en-US" altLang="ko-KR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·</a:t>
            </a:r>
            <a:r>
              <a:rPr lang="ko-KR" altLang="en-US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운영</a:t>
            </a:r>
            <a:endParaRPr lang="en-US" altLang="ko-KR" sz="1600" kern="0" dirty="0" smtClean="0">
              <a:ln w="6350">
                <a:solidFill>
                  <a:prstClr val="white">
                    <a:alpha val="0"/>
                  </a:prstClr>
                </a:solidFill>
              </a:ln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0800000" scaled="1"/>
              </a:gradFill>
              <a:latin typeface="Arial" pitchFamily="34" charset="0"/>
              <a:sym typeface="Monotype Sorts"/>
            </a:endParaRPr>
          </a:p>
          <a:p>
            <a:pPr lvl="1" defTabSz="1299728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71AA"/>
              </a:buClr>
              <a:buSzPct val="140000"/>
              <a:tabLst>
                <a:tab pos="814888" algn="l"/>
              </a:tabLst>
              <a:defRPr/>
            </a:pPr>
            <a:r>
              <a:rPr lang="ko-KR" altLang="en-US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10800000" scaled="1"/>
                </a:gradFill>
                <a:latin typeface="Arial" pitchFamily="34" charset="0"/>
                <a:sym typeface="Monotype Sorts"/>
              </a:rPr>
              <a:t> </a:t>
            </a:r>
            <a:r>
              <a:rPr lang="en-US" altLang="ko-KR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solidFill>
                  <a:srgbClr val="0000CC"/>
                </a:solidFill>
                <a:latin typeface="Arial" pitchFamily="34" charset="0"/>
                <a:sym typeface="Monotype Sorts"/>
              </a:rPr>
              <a:t>“</a:t>
            </a:r>
            <a:r>
              <a:rPr lang="ko-KR" altLang="en-US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solidFill>
                  <a:srgbClr val="0000CC"/>
                </a:solidFill>
                <a:latin typeface="Arial" pitchFamily="34" charset="0"/>
                <a:sym typeface="Monotype Sorts"/>
              </a:rPr>
              <a:t>최적화</a:t>
            </a:r>
            <a:r>
              <a:rPr lang="en-US" altLang="ko-KR" sz="1600" kern="0" dirty="0" smtClean="0">
                <a:ln w="6350">
                  <a:solidFill>
                    <a:prstClr val="white">
                      <a:alpha val="0"/>
                    </a:prstClr>
                  </a:solidFill>
                </a:ln>
                <a:solidFill>
                  <a:srgbClr val="0000CC"/>
                </a:solidFill>
                <a:latin typeface="Arial" pitchFamily="34" charset="0"/>
                <a:sym typeface="Monotype Sorts"/>
              </a:rPr>
              <a:t>” </a:t>
            </a:r>
            <a:endParaRPr lang="ko-KR" altLang="en-US" sz="1600" kern="0" dirty="0" smtClean="0">
              <a:ln w="6350">
                <a:solidFill>
                  <a:prstClr val="white">
                    <a:alpha val="0"/>
                  </a:prstClr>
                </a:solidFill>
              </a:ln>
              <a:solidFill>
                <a:srgbClr val="0000CC"/>
              </a:solidFill>
              <a:latin typeface="Arial" pitchFamily="34" charset="0"/>
              <a:sym typeface="Monotype Sorts"/>
            </a:endParaRPr>
          </a:p>
        </p:txBody>
      </p:sp>
      <p:sp>
        <p:nvSpPr>
          <p:cNvPr id="14" name="TextBox 210"/>
          <p:cNvSpPr txBox="1"/>
          <p:nvPr/>
        </p:nvSpPr>
        <p:spPr>
          <a:xfrm>
            <a:off x="4052899" y="1043749"/>
            <a:ext cx="5265586" cy="1497011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  <a:extLst/>
        </p:spPr>
        <p:txBody>
          <a:bodyPr lIns="36000" tIns="36000" rIns="36000" bIns="36000" anchor="ctr">
            <a:scene3d>
              <a:camera prst="orthographicFront"/>
              <a:lightRig rig="threePt" dir="t"/>
            </a:scene3d>
            <a:sp3d>
              <a:bevelT w="0" h="0"/>
              <a:bevelB w="0" h="0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>
            <a:defPPr>
              <a:defRPr lang="en-US"/>
            </a:defPPr>
            <a:lvl1pPr marL="88900" indent="-88900" defTabSz="1042973" fontAlgn="ctr" latinLnBrk="0">
              <a:spcBef>
                <a:spcPts val="3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944655" algn="l"/>
              </a:tabLst>
              <a:defRPr kumimoji="1" sz="120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Rix고딕 B" panose="02020603020101020101" pitchFamily="18" charset="-127"/>
                <a:cs typeface="Arial" panose="020B0604020202020204" pitchFamily="34" charset="0"/>
              </a:defRPr>
            </a:lvl1pPr>
          </a:lstStyle>
          <a:p>
            <a:pPr marL="285750" lvl="1" indent="-285750" algn="l" defTabSz="1042973" eaLnBrk="1" fontAlgn="ctr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tabLst>
                <a:tab pos="944655" algn="l"/>
              </a:tabLst>
              <a:defRPr/>
            </a:pPr>
            <a:r>
              <a:rPr kumimoji="1" lang="en-US" altLang="ko-KR" sz="1400" kern="0" dirty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“If you can’t measure it, you can’t manage it.”</a:t>
            </a:r>
          </a:p>
          <a:p>
            <a:pPr marL="285750" lvl="1" indent="-285750" algn="l" defTabSz="1042973" eaLnBrk="1" fontAlgn="ctr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tabLst>
                <a:tab pos="944655" algn="l"/>
              </a:tabLst>
              <a:defRPr/>
            </a:pPr>
            <a:r>
              <a:rPr kumimoji="1" lang="en-US" altLang="ko-KR" sz="1400" kern="0" dirty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Risk(</a:t>
            </a:r>
            <a:r>
              <a:rPr kumimoji="1" lang="ko-KR" altLang="en-US" sz="1400" kern="0" dirty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위험</a:t>
            </a: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) = </a:t>
            </a: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발생가능성</a:t>
            </a:r>
            <a:r>
              <a:rPr kumimoji="1" lang="en-US" altLang="ko-KR" sz="1400" kern="0" dirty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(F</a:t>
            </a: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)  x  </a:t>
            </a: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피해결과</a:t>
            </a:r>
            <a:r>
              <a:rPr kumimoji="1" lang="en-US" altLang="ko-KR" sz="1400" kern="0" dirty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(C</a:t>
            </a: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)  x  </a:t>
            </a: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취약성</a:t>
            </a:r>
            <a:r>
              <a:rPr kumimoji="1" lang="en-US" altLang="ko-KR" sz="1400" kern="0" dirty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(1-P(e</a:t>
            </a: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))</a:t>
            </a:r>
            <a:endParaRPr kumimoji="1" lang="en-US" altLang="ko-KR" sz="1400" kern="0" dirty="0">
              <a:ln w="6350">
                <a:noFill/>
              </a:ln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5" name="TextBox 210"/>
          <p:cNvSpPr txBox="1"/>
          <p:nvPr/>
        </p:nvSpPr>
        <p:spPr>
          <a:xfrm>
            <a:off x="4052900" y="2708920"/>
            <a:ext cx="5265585" cy="1665186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  <a:extLst/>
        </p:spPr>
        <p:txBody>
          <a:bodyPr lIns="36000" tIns="36000" rIns="36000" bIns="36000" anchor="ctr">
            <a:scene3d>
              <a:camera prst="orthographicFront"/>
              <a:lightRig rig="threePt" dir="t"/>
            </a:scene3d>
            <a:sp3d>
              <a:bevelT w="0" h="0"/>
              <a:bevelB w="0" h="0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>
            <a:defPPr>
              <a:defRPr lang="en-US"/>
            </a:defPPr>
            <a:lvl1pPr marL="88900" indent="-88900" defTabSz="1042973" fontAlgn="ctr" latinLnBrk="0">
              <a:spcBef>
                <a:spcPts val="3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944655" algn="l"/>
              </a:tabLst>
              <a:defRPr kumimoji="1" sz="120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Rix고딕 B" panose="02020603020101020101" pitchFamily="18" charset="-127"/>
                <a:cs typeface="Arial" panose="020B0604020202020204" pitchFamily="34" charset="0"/>
              </a:defRPr>
            </a:lvl1pPr>
          </a:lstStyle>
          <a:p>
            <a:pPr marL="285750" lvl="1" indent="-285750" algn="l" defTabSz="1042973" eaLnBrk="1" fontAlgn="ctr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tabLst>
                <a:tab pos="944655" algn="l"/>
              </a:tabLst>
              <a:defRPr/>
            </a:pP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건물과</a:t>
            </a:r>
            <a:r>
              <a:rPr kumimoji="1" lang="en-US" altLang="ko-KR" sz="1400" kern="0" dirty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인프라의 </a:t>
            </a: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3D</a:t>
            </a: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모델링 </a:t>
            </a:r>
            <a:endParaRPr kumimoji="1" lang="en-US" altLang="ko-KR" sz="1400" kern="0" dirty="0" smtClean="0">
              <a:ln w="6350">
                <a:noFill/>
              </a:ln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ea typeface="맑은 고딕" pitchFamily="50" charset="-127"/>
              <a:cs typeface="Arial" panose="020B0604020202020204" pitchFamily="34" charset="0"/>
            </a:endParaRPr>
          </a:p>
          <a:p>
            <a:pPr marL="285750" lvl="1" indent="-285750" algn="l" defTabSz="1042973" eaLnBrk="1" fontAlgn="ctr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tabLst>
                <a:tab pos="944655" algn="l"/>
              </a:tabLst>
              <a:defRPr/>
            </a:pP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방호요소</a:t>
            </a: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(</a:t>
            </a: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탐지</a:t>
            </a: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지연</a:t>
            </a: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대응</a:t>
            </a: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)</a:t>
            </a: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의 특성화</a:t>
            </a:r>
            <a:endParaRPr kumimoji="1" lang="en-US" altLang="ko-KR" sz="1400" kern="0" dirty="0" smtClean="0">
              <a:ln w="6350">
                <a:noFill/>
              </a:ln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ea typeface="맑은 고딕" pitchFamily="50" charset="-127"/>
              <a:cs typeface="Arial" panose="020B0604020202020204" pitchFamily="34" charset="0"/>
            </a:endParaRPr>
          </a:p>
          <a:p>
            <a:pPr marL="285750" lvl="1" indent="-285750" algn="l" defTabSz="1042973" eaLnBrk="1" fontAlgn="ctr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tabLst>
                <a:tab pos="944655" algn="l"/>
              </a:tabLst>
              <a:defRPr/>
            </a:pP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DBT(</a:t>
            </a: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설계 기반 위협</a:t>
            </a: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) </a:t>
            </a: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시나리오 수립</a:t>
            </a:r>
            <a:endParaRPr kumimoji="1" lang="en-US" altLang="ko-KR" sz="1400" kern="0" dirty="0" smtClean="0">
              <a:ln w="6350">
                <a:noFill/>
              </a:ln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ea typeface="맑은 고딕" pitchFamily="50" charset="-127"/>
              <a:cs typeface="Arial" panose="020B0604020202020204" pitchFamily="34" charset="0"/>
            </a:endParaRPr>
          </a:p>
          <a:p>
            <a:pPr marL="285750" lvl="1" indent="-285750" algn="l" defTabSz="1042973" eaLnBrk="1" fontAlgn="ctr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tabLst>
                <a:tab pos="944655" algn="l"/>
              </a:tabLst>
              <a:defRPr/>
            </a:pP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Simulation </a:t>
            </a: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활용 유효성 평가 및 분석</a:t>
            </a:r>
            <a:endParaRPr kumimoji="1" lang="ko-KR" altLang="en-US" sz="1400" kern="0" dirty="0">
              <a:ln w="6350">
                <a:noFill/>
              </a:ln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210"/>
          <p:cNvSpPr txBox="1"/>
          <p:nvPr/>
        </p:nvSpPr>
        <p:spPr>
          <a:xfrm>
            <a:off x="4052899" y="4554125"/>
            <a:ext cx="5265585" cy="14971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/>
        </p:spPr>
        <p:txBody>
          <a:bodyPr lIns="36000" tIns="36000" rIns="36000" bIns="36000" anchor="ctr">
            <a:scene3d>
              <a:camera prst="orthographicFront"/>
              <a:lightRig rig="threePt" dir="t"/>
            </a:scene3d>
            <a:sp3d>
              <a:bevelT w="0" h="0"/>
              <a:bevelB w="0" h="0"/>
              <a:contourClr>
                <a:schemeClr val="tx1">
                  <a:lumMod val="65000"/>
                  <a:lumOff val="35000"/>
                </a:schemeClr>
              </a:contourClr>
            </a:sp3d>
          </a:bodyPr>
          <a:lstStyle>
            <a:defPPr>
              <a:defRPr lang="en-US"/>
            </a:defPPr>
            <a:lvl1pPr marL="88900" indent="-88900" defTabSz="1042973" fontAlgn="ctr" latinLnBrk="0">
              <a:spcBef>
                <a:spcPts val="3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944655" algn="l"/>
              </a:tabLst>
              <a:defRPr kumimoji="1" sz="120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Rix고딕 B" panose="02020603020101020101" pitchFamily="18" charset="-127"/>
                <a:cs typeface="Arial" panose="020B0604020202020204" pitchFamily="34" charset="0"/>
              </a:defRPr>
            </a:lvl1pPr>
          </a:lstStyle>
          <a:p>
            <a:pPr marL="285750" lvl="1" indent="-285750" algn="l" defTabSz="1042973" eaLnBrk="1" fontAlgn="ctr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tabLst>
                <a:tab pos="944655" algn="l"/>
              </a:tabLst>
              <a:defRPr/>
            </a:pP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물리보안시스템의 </a:t>
            </a: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What-if Analysis</a:t>
            </a:r>
          </a:p>
          <a:p>
            <a:pPr marL="0" lvl="1" algn="l" defTabSz="1042973" eaLnBrk="1" fontAlgn="ctr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80000"/>
              <a:tabLst>
                <a:tab pos="944655" algn="l"/>
              </a:tabLst>
              <a:defRPr/>
            </a:pP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      -  </a:t>
            </a:r>
            <a:r>
              <a:rPr kumimoji="1" lang="en-US" altLang="ko-KR" sz="1400" kern="0" dirty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Defense-in-Depth, Sensitivity </a:t>
            </a: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Analysis</a:t>
            </a:r>
            <a:endParaRPr kumimoji="1" lang="ko-KR" altLang="en-US" sz="1400" kern="0" dirty="0">
              <a:ln w="6350">
                <a:noFill/>
              </a:ln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ea typeface="맑은 고딕" pitchFamily="50" charset="-127"/>
              <a:cs typeface="Arial" panose="020B0604020202020204" pitchFamily="34" charset="0"/>
            </a:endParaRPr>
          </a:p>
          <a:p>
            <a:pPr marL="285750" lvl="1" indent="-285750" algn="l" defTabSz="1042973" eaLnBrk="1" fontAlgn="ctr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tabLst>
                <a:tab pos="944655" algn="l"/>
              </a:tabLst>
              <a:defRPr/>
            </a:pP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비용 편익 분석</a:t>
            </a:r>
            <a:r>
              <a:rPr kumimoji="1" lang="en-US" altLang="ko-KR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(Cost Benefits Analysis)</a:t>
            </a:r>
            <a:r>
              <a:rPr kumimoji="1" lang="ko-KR" altLang="en-US" sz="1400" kern="0" dirty="0" smtClean="0">
                <a:ln w="6350">
                  <a:noFill/>
                </a:ln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ea typeface="맑은 고딕" pitchFamily="50" charset="-127"/>
                <a:cs typeface="Arial" panose="020B0604020202020204" pitchFamily="34" charset="0"/>
              </a:rPr>
              <a:t> </a:t>
            </a:r>
            <a:endParaRPr kumimoji="1" lang="ko-KR" altLang="en-US" sz="1400" kern="0" dirty="0">
              <a:ln w="6350">
                <a:noFill/>
              </a:ln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17" name="제목 6"/>
          <p:cNvSpPr>
            <a:spLocks noGrp="1"/>
          </p:cNvSpPr>
          <p:nvPr>
            <p:ph type="title"/>
          </p:nvPr>
        </p:nvSpPr>
        <p:spPr>
          <a:xfrm>
            <a:off x="740371" y="125129"/>
            <a:ext cx="8600677" cy="513561"/>
          </a:xfrm>
        </p:spPr>
        <p:txBody>
          <a:bodyPr/>
          <a:lstStyle/>
          <a:p>
            <a:r>
              <a:rPr lang="en-US" altLang="ko-KR" sz="2200" dirty="0">
                <a:ea typeface="맑은 고딕" pitchFamily="50" charset="-127"/>
              </a:rPr>
              <a:t>2. </a:t>
            </a:r>
            <a:r>
              <a:rPr lang="ko-KR" altLang="en-US" sz="2200" dirty="0">
                <a:ea typeface="맑은 고딕" pitchFamily="50" charset="-127"/>
              </a:rPr>
              <a:t>물리보안 유효성의 활용</a:t>
            </a:r>
            <a:r>
              <a:rPr lang="en-US" altLang="ko-KR" sz="2200" dirty="0">
                <a:ea typeface="맑은 고딕" pitchFamily="50" charset="-127"/>
              </a:rPr>
              <a:t>?</a:t>
            </a:r>
            <a:r>
              <a:rPr lang="ko-KR" altLang="en-US" sz="2200" dirty="0">
                <a:ea typeface="맑은 고딕" pitchFamily="50" charset="-127"/>
              </a:rPr>
              <a:t> </a:t>
            </a:r>
          </a:p>
        </p:txBody>
      </p:sp>
      <p:sp>
        <p:nvSpPr>
          <p:cNvPr id="10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5" y="6356349"/>
            <a:ext cx="350838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703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740370" y="728700"/>
            <a:ext cx="8600679" cy="5580619"/>
          </a:xfrm>
        </p:spPr>
        <p:txBody>
          <a:bodyPr anchor="ctr" anchorCtr="1"/>
          <a:lstStyle/>
          <a:p>
            <a:pPr marL="0" lvl="0" indent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800" b="1" dirty="0" smtClean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Ⅱ</a:t>
            </a:r>
            <a:r>
              <a:rPr lang="en-US" altLang="ko-KR" sz="2800" b="1" dirty="0" smtClean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. </a:t>
            </a:r>
            <a:r>
              <a:rPr lang="ko-KR" altLang="en-US" sz="2800" b="1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유효성 평가 방안</a:t>
            </a:r>
          </a:p>
          <a:p>
            <a:pPr marL="365760" lvl="2" indent="0">
              <a:lnSpc>
                <a:spcPct val="150000"/>
              </a:lnSpc>
              <a:buNone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체크리스트  </a:t>
            </a:r>
          </a:p>
          <a:p>
            <a:pPr marL="365760" lvl="2" indent="0">
              <a:lnSpc>
                <a:spcPct val="150000"/>
              </a:lnSpc>
              <a:buNone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Force on Force(FOF)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훈련</a:t>
            </a:r>
          </a:p>
          <a:p>
            <a:pPr marL="365760" lvl="2" indent="0">
              <a:lnSpc>
                <a:spcPct val="150000"/>
              </a:lnSpc>
              <a:buNone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ASD</a:t>
            </a:r>
          </a:p>
          <a:p>
            <a:pPr marL="365760" lvl="2" indent="0">
              <a:lnSpc>
                <a:spcPct val="150000"/>
              </a:lnSpc>
              <a:buNone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Modeling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Simulation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58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 bwMode="auto">
          <a:xfrm>
            <a:off x="7878325" y="1763815"/>
            <a:ext cx="1950216" cy="106066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rtlCol="0" anchor="ctr"/>
          <a:lstStyle/>
          <a:p>
            <a:pPr algn="ctr"/>
            <a:endParaRPr lang="ko-KR" altLang="en-US" sz="1200" b="1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718969"/>
              </p:ext>
            </p:extLst>
          </p:nvPr>
        </p:nvGraphicFramePr>
        <p:xfrm>
          <a:off x="613768" y="1223756"/>
          <a:ext cx="8682773" cy="476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048"/>
                <a:gridCol w="7513725"/>
              </a:tblGrid>
              <a:tr h="4851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 계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용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37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체크리스트 문서 인쇄한다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0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4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사이트를 방문하여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체크리스트에 있는 모든 질문에 대하여 점검한다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0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4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모든 질문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평가를 합산한다</a:t>
                      </a:r>
                      <a:endParaRPr lang="en-US" altLang="ko-KR" sz="14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0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4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4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총 질문항목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122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 답을 받지 못한 것을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뺀다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.(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 결과를 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 하자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7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4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4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총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준수율은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단계에서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평가된 개수를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나누어 산정한다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총 </a:t>
                      </a:r>
                      <a:r>
                        <a:rPr lang="ko-KR" altLang="en-US" sz="140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미준수율은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단계에서 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아니오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＂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평가된 개수를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나누어 산정한다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4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endParaRPr lang="ko-KR" altLang="en-US" sz="14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위험 정도의 산정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별도 준비된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가능성 표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(Likelihood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Matrix)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참고하여 가능성 값을 정한다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별도 준비된 </a:t>
                      </a:r>
                      <a:r>
                        <a:rPr lang="ko-KR" altLang="en-US" sz="1400" b="1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영향정도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표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(Consequence Matrix)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참고하여 </a:t>
                      </a:r>
                      <a:r>
                        <a:rPr lang="ko-KR" altLang="en-US" sz="140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영향정도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값을 정한다</a:t>
                      </a:r>
                      <a:endParaRPr lang="en-US" altLang="ko-KR" sz="14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아니오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”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개수를 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으로 나눈다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(Y)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가능성 값과 더한다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(Z)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Z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와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영향정도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값을 곱한다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 수치를 서로 다른 사이트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가능성 값과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영향정도가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다른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곳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평가할 때 비교자료로 사용한다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0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14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옵션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보고나 추후 검토를 위해 보고서를 작성한다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76101" y="6084296"/>
            <a:ext cx="1236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출처 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RiskWatch</a:t>
            </a:r>
            <a:r>
              <a:rPr lang="en-US" altLang="ko-KR" sz="1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8325" y="1808821"/>
            <a:ext cx="1950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chemeClr val="bg1"/>
                </a:solidFill>
              </a:rPr>
              <a:t>질문 </a:t>
            </a:r>
            <a:r>
              <a:rPr lang="en-US" altLang="ko-KR" sz="1000" dirty="0" smtClean="0">
                <a:solidFill>
                  <a:schemeClr val="bg1"/>
                </a:solidFill>
              </a:rPr>
              <a:t>55. </a:t>
            </a:r>
            <a:r>
              <a:rPr lang="ko-KR" altLang="en-US" sz="1000" dirty="0" smtClean="0">
                <a:solidFill>
                  <a:schemeClr val="bg1"/>
                </a:solidFill>
              </a:rPr>
              <a:t>만일 차량통제를 하고 있다면 통과 전에 금지물품이 있는 지 검색하는가</a:t>
            </a:r>
            <a:r>
              <a:rPr lang="en-US" altLang="ko-KR" sz="1000" dirty="0" smtClean="0">
                <a:solidFill>
                  <a:schemeClr val="bg1"/>
                </a:solidFill>
              </a:rPr>
              <a:t>?</a:t>
            </a:r>
          </a:p>
          <a:p>
            <a:endParaRPr lang="en-US" altLang="ko-KR" sz="1000" dirty="0" smtClean="0">
              <a:solidFill>
                <a:schemeClr val="bg1"/>
              </a:solidFill>
            </a:endParaRPr>
          </a:p>
          <a:p>
            <a:r>
              <a:rPr lang="ko-KR" altLang="en-US" sz="1000" dirty="0" smtClean="0">
                <a:solidFill>
                  <a:schemeClr val="bg1"/>
                </a:solidFill>
              </a:rPr>
              <a:t>예</a:t>
            </a:r>
            <a:r>
              <a:rPr lang="en-US" altLang="ko-KR" sz="1000" dirty="0" smtClean="0">
                <a:solidFill>
                  <a:schemeClr val="bg1"/>
                </a:solidFill>
              </a:rPr>
              <a:t>, </a:t>
            </a:r>
            <a:r>
              <a:rPr lang="ko-KR" altLang="en-US" sz="1000" dirty="0" smtClean="0">
                <a:solidFill>
                  <a:schemeClr val="bg1"/>
                </a:solidFill>
              </a:rPr>
              <a:t>아니오</a:t>
            </a:r>
            <a:r>
              <a:rPr lang="en-US" altLang="ko-KR" sz="1000" dirty="0" smtClean="0">
                <a:solidFill>
                  <a:schemeClr val="bg1"/>
                </a:solidFill>
              </a:rPr>
              <a:t>, N/A</a:t>
            </a:r>
            <a:r>
              <a:rPr lang="ko-KR" altLang="en-US" sz="1000" dirty="0" smtClean="0">
                <a:solidFill>
                  <a:schemeClr val="bg1"/>
                </a:solidFill>
              </a:rPr>
              <a:t> 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8" name="제목 6"/>
          <p:cNvSpPr>
            <a:spLocks noGrp="1"/>
          </p:cNvSpPr>
          <p:nvPr>
            <p:ph type="title"/>
          </p:nvPr>
        </p:nvSpPr>
        <p:spPr>
          <a:xfrm>
            <a:off x="740371" y="125129"/>
            <a:ext cx="8600677" cy="513561"/>
          </a:xfrm>
        </p:spPr>
        <p:txBody>
          <a:bodyPr/>
          <a:lstStyle/>
          <a:p>
            <a:r>
              <a:rPr lang="en-US" altLang="ko-KR" sz="2200" dirty="0">
                <a:latin typeface="+mn-ea"/>
                <a:ea typeface="+mn-ea"/>
              </a:rPr>
              <a:t>1. </a:t>
            </a:r>
            <a:r>
              <a:rPr lang="ko-KR" altLang="en-US" sz="2200" dirty="0" smtClean="0">
                <a:latin typeface="+mn-ea"/>
                <a:ea typeface="+mn-ea"/>
              </a:rPr>
              <a:t>체크리스트 </a:t>
            </a:r>
            <a:r>
              <a:rPr lang="en-US" altLang="ko-KR" sz="1800" dirty="0" smtClean="0">
                <a:latin typeface="+mn-ea"/>
                <a:ea typeface="+mn-ea"/>
              </a:rPr>
              <a:t>– </a:t>
            </a:r>
            <a:r>
              <a:rPr lang="ko-KR" altLang="en-US" sz="1800" dirty="0">
                <a:latin typeface="+mn-ea"/>
                <a:ea typeface="+mn-ea"/>
              </a:rPr>
              <a:t>단계별 체크 내용 </a:t>
            </a:r>
          </a:p>
        </p:txBody>
      </p:sp>
      <p:sp>
        <p:nvSpPr>
          <p:cNvPr id="9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5" y="6356349"/>
            <a:ext cx="350838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280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8797214" y="6084295"/>
            <a:ext cx="990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출처</a:t>
            </a:r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RiskWatch</a:t>
            </a:r>
            <a:r>
              <a:rPr lang="en-US" altLang="ko-KR" sz="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950906"/>
              </p:ext>
            </p:extLst>
          </p:nvPr>
        </p:nvGraphicFramePr>
        <p:xfrm>
          <a:off x="1930164" y="728700"/>
          <a:ext cx="6863598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65"/>
                <a:gridCol w="1438680"/>
                <a:gridCol w="4973053"/>
              </a:tblGrid>
              <a:tr h="22502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 급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 용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96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낮음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범죄율이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평균보다 아주 낮음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이전에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사이트 또는 유사형태 사이트에서 테러 이력 없음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자연재해 가능성이 평균 이하임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약간 낮음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범죄율이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평균보다 낮음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이전에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사이트 또는 유사형태 사이트에서 테러 이력 없음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평균적인 자연재해 가능성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중간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평균적인 </a:t>
                      </a:r>
                      <a:r>
                        <a:rPr lang="ko-KR" altLang="en-US" sz="90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범죄율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테러그룹들이 해당사이트 또는 유사형태사이트를 테러 목표로 표시한적 있음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평균적인 자연재해 가능성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6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약간 높음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평균이상의 </a:t>
                      </a:r>
                      <a:r>
                        <a:rPr lang="ko-KR" altLang="en-US" sz="9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범죄율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테러그룹들이 해당사이트 또는 유사형태사이트를 반복적으로 목표를 삼겠다고 함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평균이상의 자연재해 가능성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9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높음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아주 높은 </a:t>
                      </a:r>
                      <a:r>
                        <a:rPr lang="ko-KR" altLang="en-US" sz="90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범죄율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테러그룹들이 해당사이트 또는 유사형태사이트를 반복적으로 목표를 삼겠다고 함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아주 높은 자연재해 가능성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158710"/>
              </p:ext>
            </p:extLst>
          </p:nvPr>
        </p:nvGraphicFramePr>
        <p:xfrm>
          <a:off x="1930165" y="3564015"/>
          <a:ext cx="6874514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99"/>
                <a:gridCol w="1470708"/>
                <a:gridCol w="4965007"/>
              </a:tblGrid>
              <a:tr h="22502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 급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 용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7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낮음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대체비용이 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$1M(10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이하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중요시설 </a:t>
                      </a:r>
                      <a:r>
                        <a:rPr lang="ko-KR" altLang="en-US" sz="9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가용도에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거의 영향이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이미지나 평판에 영향 없음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약간 낮음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대체비용이 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$1M(10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 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$10M(100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중요시설 중단이 수시간 정도임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이미자니 평판에 대한 영향이 지역적임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6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중간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대체비용이 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$10M(100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 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$20M(200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중요시설 중단이 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시간에서 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심각한 고객 불만족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이미지나 평판이 영향을 받음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약간 높음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대체비용이 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$20M(200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 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$50M(500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중요시설중단이 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시간에서 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큰 고객불만족</a:t>
                      </a: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국가적인 이미자나 평판에 영향을 줌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1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높음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대체비용이 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$50M(500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초과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중요시설 중단이 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시간이상 지속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이미지나 평판에 큰 피해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국가적인 개입이 필요할 수 있음</a:t>
                      </a:r>
                      <a:endParaRPr lang="en-US" altLang="ko-KR" sz="9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4251" y="728701"/>
            <a:ext cx="1452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Likelihood Matrix</a:t>
            </a:r>
            <a:endParaRPr lang="ko-KR" altLang="en-US" sz="1200" b="1" dirty="0"/>
          </a:p>
        </p:txBody>
      </p:sp>
      <p:sp>
        <p:nvSpPr>
          <p:cNvPr id="9" name="직사각형 8"/>
          <p:cNvSpPr/>
          <p:nvPr/>
        </p:nvSpPr>
        <p:spPr>
          <a:xfrm>
            <a:off x="223097" y="3564016"/>
            <a:ext cx="16855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Consequence Matrix</a:t>
            </a:r>
            <a:endParaRPr lang="ko-KR" altLang="en-US" sz="1200" b="1" dirty="0"/>
          </a:p>
        </p:txBody>
      </p:sp>
      <p:sp>
        <p:nvSpPr>
          <p:cNvPr id="10" name="제목 6"/>
          <p:cNvSpPr>
            <a:spLocks noGrp="1"/>
          </p:cNvSpPr>
          <p:nvPr>
            <p:ph type="title"/>
          </p:nvPr>
        </p:nvSpPr>
        <p:spPr>
          <a:xfrm>
            <a:off x="740371" y="125129"/>
            <a:ext cx="8600677" cy="513561"/>
          </a:xfrm>
        </p:spPr>
        <p:txBody>
          <a:bodyPr/>
          <a:lstStyle/>
          <a:p>
            <a:r>
              <a:rPr lang="en-US" altLang="ko-KR" sz="2200" dirty="0">
                <a:latin typeface="+mn-ea"/>
                <a:ea typeface="+mn-ea"/>
              </a:rPr>
              <a:t>1. </a:t>
            </a:r>
            <a:r>
              <a:rPr lang="ko-KR" altLang="en-US" sz="2200" dirty="0" smtClean="0">
                <a:latin typeface="+mn-ea"/>
                <a:ea typeface="+mn-ea"/>
              </a:rPr>
              <a:t>체크리스트 </a:t>
            </a:r>
            <a:r>
              <a:rPr lang="en-US" altLang="ko-KR" sz="1800" dirty="0" smtClean="0">
                <a:latin typeface="+mn-ea"/>
                <a:ea typeface="+mn-ea"/>
              </a:rPr>
              <a:t>– </a:t>
            </a:r>
            <a:r>
              <a:rPr lang="en-US" altLang="ko-KR" sz="1800" dirty="0">
                <a:latin typeface="+mn-ea"/>
                <a:ea typeface="+mn-ea"/>
              </a:rPr>
              <a:t>Likelihood Matrix, Consequence </a:t>
            </a:r>
            <a:r>
              <a:rPr lang="en-US" altLang="ko-KR" sz="1800" dirty="0" smtClean="0">
                <a:latin typeface="+mn-ea"/>
                <a:ea typeface="+mn-ea"/>
              </a:rPr>
              <a:t>matrix</a:t>
            </a:r>
            <a:endParaRPr lang="ko-KR" altLang="en-US" sz="1800" dirty="0">
              <a:latin typeface="+mn-ea"/>
              <a:ea typeface="+mn-ea"/>
            </a:endParaRPr>
          </a:p>
        </p:txBody>
      </p:sp>
      <p:sp>
        <p:nvSpPr>
          <p:cNvPr id="11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5" y="6356349"/>
            <a:ext cx="350838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245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900" y="1059151"/>
            <a:ext cx="8929949" cy="49676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34409" y="6033483"/>
            <a:ext cx="15151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출처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원자력통제기술원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제목 6"/>
          <p:cNvSpPr>
            <a:spLocks noGrp="1"/>
          </p:cNvSpPr>
          <p:nvPr>
            <p:ph type="title"/>
          </p:nvPr>
        </p:nvSpPr>
        <p:spPr>
          <a:xfrm>
            <a:off x="740371" y="125129"/>
            <a:ext cx="8600677" cy="513561"/>
          </a:xfrm>
        </p:spPr>
        <p:txBody>
          <a:bodyPr/>
          <a:lstStyle/>
          <a:p>
            <a:pPr lvl="0" eaLnBrk="0" fontAlgn="base" latinLnBrk="0" hangingPunct="0">
              <a:spcAft>
                <a:spcPct val="0"/>
              </a:spcAft>
            </a:pPr>
            <a:r>
              <a:rPr lang="en-US" altLang="ko-KR" sz="22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2 . Force On Force(FOF)</a:t>
            </a:r>
            <a:r>
              <a:rPr lang="ko-KR" altLang="en-US" sz="22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훈련 </a:t>
            </a:r>
            <a:r>
              <a:rPr lang="en-US" altLang="ko-KR" sz="18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– </a:t>
            </a:r>
            <a:r>
              <a:rPr lang="ko-KR" altLang="en-US" sz="1800" dirty="0" smtClean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물리적 방호 </a:t>
            </a:r>
            <a:r>
              <a:rPr lang="ko-KR" altLang="en-US" sz="18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+mn-cs"/>
              </a:rPr>
              <a:t>및 방사능 방재 범위</a:t>
            </a:r>
          </a:p>
        </p:txBody>
      </p:sp>
      <p:sp>
        <p:nvSpPr>
          <p:cNvPr id="7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829175" y="6356349"/>
            <a:ext cx="350838" cy="365125"/>
          </a:xfrm>
        </p:spPr>
        <p:txBody>
          <a:bodyPr/>
          <a:lstStyle/>
          <a:p>
            <a:pPr>
              <a:defRPr/>
            </a:pPr>
            <a:fld id="{7B74AC3B-E3D9-4F89-A151-E9D58AE337CA}" type="slidenum">
              <a:rPr lang="ko-KR" altLang="en-US" smtClean="0"/>
              <a:pPr>
                <a:defRPr/>
              </a:pPr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140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64114</TotalTime>
  <Words>2077</Words>
  <Application>Microsoft Office PowerPoint</Application>
  <PresentationFormat>A4 용지(210x297mm)</PresentationFormat>
  <Paragraphs>387</Paragraphs>
  <Slides>34</Slides>
  <Notes>20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34</vt:i4>
      </vt:variant>
    </vt:vector>
  </HeadingPairs>
  <TitlesOfParts>
    <vt:vector size="37" baseType="lpstr">
      <vt:lpstr>Office 테마</vt:lpstr>
      <vt:lpstr>디자인 사용자 지정</vt:lpstr>
      <vt:lpstr>1_Office 테마</vt:lpstr>
      <vt:lpstr>Modeling &amp; Simulation에 의한   “유효성 평가”</vt:lpstr>
      <vt:lpstr>목     차</vt:lpstr>
      <vt:lpstr>PowerPoint 프레젠테이션</vt:lpstr>
      <vt:lpstr>1. 물리보안 유효성 평가 왜 필요한가? </vt:lpstr>
      <vt:lpstr>2. 물리보안 유효성의 활용? </vt:lpstr>
      <vt:lpstr>PowerPoint 프레젠테이션</vt:lpstr>
      <vt:lpstr>1. 체크리스트 – 단계별 체크 내용 </vt:lpstr>
      <vt:lpstr>1. 체크리스트 – Likelihood Matrix, Consequence matrix</vt:lpstr>
      <vt:lpstr>2 . Force On Force(FOF)훈련 – 물리적 방호 및 방사능 방재 범위</vt:lpstr>
      <vt:lpstr>2 . Force On Force(FOF) 훈련 – 물리적 방호 및 방사능 방재훈련의 종류</vt:lpstr>
      <vt:lpstr>3 . ASD(Adversary Sequence Diagram)</vt:lpstr>
      <vt:lpstr>PowerPoint 프레젠테이션</vt:lpstr>
      <vt:lpstr>PowerPoint 프레젠테이션</vt:lpstr>
      <vt:lpstr>1. 경로 분석(Path Analysis)의 목적</vt:lpstr>
      <vt:lpstr>2. 단일 경로 분석(Path Analysis) - P_I(저지 확률) 산정에 필요한 데이터</vt:lpstr>
      <vt:lpstr>2. 단일 경로 분석(Path Analysis) - 적 경로(ASD) 예시 </vt:lpstr>
      <vt:lpstr> 2. 단일 경로 분석(Path Analysis) -  P_I  와 지연 시간, 탐지 확률 및 대응 시간 </vt:lpstr>
      <vt:lpstr>2. 단일 경로 분석(Path Analysis) - 단일 경로에 대한 P_I 산정</vt:lpstr>
      <vt:lpstr>2. 단일 경로 분석(Path Analysis) - 펜스 탐지 확률을 증가 시킨 경우 ?</vt:lpstr>
      <vt:lpstr>PowerPoint 프레젠테이션</vt:lpstr>
      <vt:lpstr>PowerPoint 프레젠테이션</vt:lpstr>
      <vt:lpstr>PowerPoint 프레젠테이션</vt:lpstr>
      <vt:lpstr>PowerPoint 프레젠테이션</vt:lpstr>
      <vt:lpstr>출입 수준과 방호지대 설정</vt:lpstr>
      <vt:lpstr>적의 공격 전략(Adversary Strategy)</vt:lpstr>
      <vt:lpstr>Simulation 결과 종합보고서 – 유효성 등</vt:lpstr>
      <vt:lpstr>Simulation 결과 상세보고서 – 탐지확률</vt:lpstr>
      <vt:lpstr>Simulation 결과 상세보고서 – 탐지 Heat Map</vt:lpstr>
      <vt:lpstr>Simulation 결과 상세보고서 – CDT 분석</vt:lpstr>
      <vt:lpstr>Simulation 결과 상세보고서 – 저지 확률 및 무력화 확률</vt:lpstr>
      <vt:lpstr>Simulation 결과 보고서 – 공격 목표를 방호지대 별로 설정한 경우</vt:lpstr>
      <vt:lpstr>PowerPoint 프레젠테이션</vt:lpstr>
      <vt:lpstr>위협 시나리오와 유효성 비교</vt:lpstr>
      <vt:lpstr>적에 대한 대응 도표 - 탐지, 지연 , 무력화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유효성 평가</dc:title>
  <dc:creator>이상도</dc:creator>
  <cp:lastModifiedBy>win</cp:lastModifiedBy>
  <cp:revision>118</cp:revision>
  <cp:lastPrinted>2019-09-18T07:57:58Z</cp:lastPrinted>
  <dcterms:created xsi:type="dcterms:W3CDTF">1999-09-12T14:42:16Z</dcterms:created>
  <dcterms:modified xsi:type="dcterms:W3CDTF">2019-09-24T02:39:41Z</dcterms:modified>
</cp:coreProperties>
</file>